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6.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notesSlides/notesSlide7.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notesSlides/notesSlide8.xml" ContentType="application/vnd.openxmlformats-officedocument.presentationml.notesSlide+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notesSlides/notesSlide9.xml" ContentType="application/vnd.openxmlformats-officedocument.presentationml.notesSlide+xml"/>
  <Override PartName="/ppt/comments/comment27.xml" ContentType="application/vnd.openxmlformats-officedocument.presentationml.comments+xml"/>
  <Override PartName="/ppt/comments/comment28.xml" ContentType="application/vnd.openxmlformats-officedocument.presentationml.comments+xml"/>
  <Override PartName="/ppt/notesSlides/notesSlide10.xml" ContentType="application/vnd.openxmlformats-officedocument.presentationml.notesSlide+xml"/>
  <Override PartName="/ppt/comments/comment29.xml" ContentType="application/vnd.openxmlformats-officedocument.presentationml.comments+xml"/>
  <Override PartName="/ppt/notesSlides/notesSlide11.xml" ContentType="application/vnd.openxmlformats-officedocument.presentationml.notesSlide+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notesSlides/notesSlide12.xml" ContentType="application/vnd.openxmlformats-officedocument.presentationml.notesSlide+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notesSlides/notesSlide13.xml" ContentType="application/vnd.openxmlformats-officedocument.presentationml.notesSlide+xml"/>
  <Override PartName="/ppt/comments/comment39.xml" ContentType="application/vnd.openxmlformats-officedocument.presentationml.comments+xml"/>
  <Override PartName="/ppt/notesSlides/notesSlide14.xml" ContentType="application/vnd.openxmlformats-officedocument.presentationml.notesSlide+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notesSlides/notesSlide15.xml" ContentType="application/vnd.openxmlformats-officedocument.presentationml.notesSlide+xml"/>
  <Override PartName="/ppt/comments/comment44.xml" ContentType="application/vnd.openxmlformats-officedocument.presentationml.comments+xml"/>
  <Override PartName="/ppt/notesSlides/notesSlide16.xml" ContentType="application/vnd.openxmlformats-officedocument.presentationml.notesSlide+xml"/>
  <Override PartName="/ppt/comments/comment45.xml" ContentType="application/vnd.openxmlformats-officedocument.presentationml.comments+xml"/>
  <Override PartName="/ppt/notesSlides/notesSlide17.xml" ContentType="application/vnd.openxmlformats-officedocument.presentationml.notesSlide+xml"/>
  <Override PartName="/ppt/comments/comment46.xml" ContentType="application/vnd.openxmlformats-officedocument.presentationml.comments+xml"/>
  <Override PartName="/ppt/comments/comment47.xml" ContentType="application/vnd.openxmlformats-officedocument.presentationml.comments+xml"/>
  <Override PartName="/ppt/notesSlides/notesSlide18.xml" ContentType="application/vnd.openxmlformats-officedocument.presentationml.notesSlide+xml"/>
  <Override PartName="/ppt/comments/comment48.xml" ContentType="application/vnd.openxmlformats-officedocument.presentationml.comments+xml"/>
  <Override PartName="/ppt/notesSlides/notesSlide19.xml" ContentType="application/vnd.openxmlformats-officedocument.presentationml.notesSlide+xml"/>
  <Override PartName="/ppt/comments/comment49.xml" ContentType="application/vnd.openxmlformats-officedocument.presentationml.comments+xml"/>
  <Override PartName="/ppt/notesSlides/notesSlide20.xml" ContentType="application/vnd.openxmlformats-officedocument.presentationml.notesSlide+xml"/>
  <Override PartName="/ppt/comments/comment50.xml" ContentType="application/vnd.openxmlformats-officedocument.presentationml.comments+xml"/>
  <Override PartName="/ppt/notesSlides/notesSlide21.xml" ContentType="application/vnd.openxmlformats-officedocument.presentationml.notesSlide+xml"/>
  <Override PartName="/ppt/comments/comment51.xml" ContentType="application/vnd.openxmlformats-officedocument.presentationml.comments+xml"/>
  <Override PartName="/ppt/notesSlides/notesSlide22.xml" ContentType="application/vnd.openxmlformats-officedocument.presentationml.notesSlide+xml"/>
  <Override PartName="/ppt/comments/comment5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85"/>
  </p:notesMasterIdLst>
  <p:sldIdLst>
    <p:sldId id="256" r:id="rId2"/>
    <p:sldId id="257" r:id="rId3"/>
    <p:sldId id="258" r:id="rId4"/>
    <p:sldId id="259" r:id="rId5"/>
    <p:sldId id="261" r:id="rId6"/>
    <p:sldId id="296" r:id="rId7"/>
    <p:sldId id="297" r:id="rId8"/>
    <p:sldId id="298" r:id="rId9"/>
    <p:sldId id="302" r:id="rId10"/>
    <p:sldId id="299" r:id="rId11"/>
    <p:sldId id="303" r:id="rId12"/>
    <p:sldId id="305" r:id="rId13"/>
    <p:sldId id="380" r:id="rId14"/>
    <p:sldId id="381" r:id="rId15"/>
    <p:sldId id="382" r:id="rId16"/>
    <p:sldId id="306" r:id="rId17"/>
    <p:sldId id="383" r:id="rId18"/>
    <p:sldId id="307" r:id="rId19"/>
    <p:sldId id="310" r:id="rId20"/>
    <p:sldId id="308" r:id="rId21"/>
    <p:sldId id="309" r:id="rId22"/>
    <p:sldId id="311" r:id="rId23"/>
    <p:sldId id="312" r:id="rId24"/>
    <p:sldId id="313" r:id="rId25"/>
    <p:sldId id="314" r:id="rId26"/>
    <p:sldId id="384" r:id="rId27"/>
    <p:sldId id="316" r:id="rId28"/>
    <p:sldId id="388" r:id="rId29"/>
    <p:sldId id="333"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43" r:id="rId43"/>
    <p:sldId id="331" r:id="rId44"/>
    <p:sldId id="332" r:id="rId45"/>
    <p:sldId id="334" r:id="rId46"/>
    <p:sldId id="335" r:id="rId47"/>
    <p:sldId id="337" r:id="rId48"/>
    <p:sldId id="338" r:id="rId49"/>
    <p:sldId id="344" r:id="rId50"/>
    <p:sldId id="340" r:id="rId51"/>
    <p:sldId id="341" r:id="rId52"/>
    <p:sldId id="342" r:id="rId53"/>
    <p:sldId id="345" r:id="rId54"/>
    <p:sldId id="346" r:id="rId55"/>
    <p:sldId id="348" r:id="rId56"/>
    <p:sldId id="349" r:id="rId57"/>
    <p:sldId id="385" r:id="rId58"/>
    <p:sldId id="350" r:id="rId59"/>
    <p:sldId id="359" r:id="rId60"/>
    <p:sldId id="352" r:id="rId61"/>
    <p:sldId id="360" r:id="rId62"/>
    <p:sldId id="354" r:id="rId63"/>
    <p:sldId id="386" r:id="rId64"/>
    <p:sldId id="355" r:id="rId65"/>
    <p:sldId id="356" r:id="rId66"/>
    <p:sldId id="357" r:id="rId67"/>
    <p:sldId id="361" r:id="rId68"/>
    <p:sldId id="370" r:id="rId69"/>
    <p:sldId id="363" r:id="rId70"/>
    <p:sldId id="364" r:id="rId71"/>
    <p:sldId id="365" r:id="rId72"/>
    <p:sldId id="367" r:id="rId73"/>
    <p:sldId id="368" r:id="rId74"/>
    <p:sldId id="369" r:id="rId75"/>
    <p:sldId id="371" r:id="rId76"/>
    <p:sldId id="372" r:id="rId77"/>
    <p:sldId id="373" r:id="rId78"/>
    <p:sldId id="374" r:id="rId79"/>
    <p:sldId id="375" r:id="rId80"/>
    <p:sldId id="376" r:id="rId81"/>
    <p:sldId id="377" r:id="rId82"/>
    <p:sldId id="378" r:id="rId83"/>
    <p:sldId id="37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una Ferencz" initials="" lastIdx="22" clrIdx="0"/>
  <p:cmAuthor id="1" name="Gabriella Miranda" initials="GM" lastIdx="8" clrIdx="1"/>
  <p:cmAuthor id="2" name="Alice Demaria" initials="" lastIdx="104"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8" autoAdjust="0"/>
    <p:restoredTop sz="84985" autoAdjust="0"/>
  </p:normalViewPr>
  <p:slideViewPr>
    <p:cSldViewPr snapToGrid="0" snapToObjects="1">
      <p:cViewPr varScale="1">
        <p:scale>
          <a:sx n="103" d="100"/>
          <a:sy n="103" d="100"/>
        </p:scale>
        <p:origin x="-252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commentAuthors" Target="commentAuthors.xml"/><Relationship Id="rId88" Type="http://schemas.openxmlformats.org/officeDocument/2006/relationships/presProps" Target="presProps.xml"/><Relationship Id="rId8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3-09-01T11:28:24.654" idx="31">
    <p:pos x="354" y="3546"/>
    <p:text>Inserir SAIBA MAIS
O pró labore é um valor fixo, pago ao sócio por mês, se este trabalha na empresa. Este valor deve ser justo com a empresa e com o mercado. Ainda, a definição do pró labore deve ser feita pelo empresário em comum acordo com os sócios, de uma forma que não inviabilize o negócio. Lembre-se também que a empresa deverá ter condição de pagar o pró-labore do sócio com as vendas que fará.
</p:text>
  </p:cm>
  <p:cm authorId="2" dt="2013-09-01T11:29:14.573" idx="32">
    <p:pos x="189" y="2043"/>
    <p:text>Destaque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13-09-01T12:24:07.276" idx="41">
    <p:pos x="2772" y="1982"/>
    <p:text>ABA 2</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13-09-01T16:42:43.491" idx="49">
    <p:pos x="98" y="2481"/>
    <p:text>DESTAQUE</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13-09-01T12:39:06.464" idx="43">
    <p:pos x="4148" y="1314"/>
    <p:text>TOOLTIP
Manutenção da liquidez: significa que os recursos que entram no caixa da empresa serão suficientes para pagar seus compromissos</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13-09-01T16:07:22.986" idx="46">
    <p:pos x="170" y="2170"/>
    <p:text>Efeito de fade in</p:text>
  </p:cm>
</p:cmLst>
</file>

<file path=ppt/comments/comment14.xml><?xml version="1.0" encoding="utf-8"?>
<p:cmLst xmlns:a="http://schemas.openxmlformats.org/drawingml/2006/main" xmlns:r="http://schemas.openxmlformats.org/officeDocument/2006/relationships" xmlns:p="http://schemas.openxmlformats.org/presentationml/2006/main">
  <p:cm authorId="2" dt="2013-09-01T16:00:36.349" idx="44">
    <p:pos x="4646" y="1113"/>
    <p:text>TOOLTIP
Capital de giro: compras, estoques, contas a receber e contas a pagar)</p:text>
  </p:cm>
  <p:cm authorId="2" dt="2013-09-01T16:07:04.469" idx="45">
    <p:pos x="188" y="2502"/>
    <p:text>DEstaque</p:text>
  </p:cm>
</p:cmLst>
</file>

<file path=ppt/comments/comment15.xml><?xml version="1.0" encoding="utf-8"?>
<p:cmLst xmlns:a="http://schemas.openxmlformats.org/drawingml/2006/main" xmlns:r="http://schemas.openxmlformats.org/officeDocument/2006/relationships" xmlns:p="http://schemas.openxmlformats.org/presentationml/2006/main">
  <p:cm authorId="2" dt="2013-09-01T16:21:04.076" idx="47">
    <p:pos x="134" y="1824"/>
    <p:text>ABA 1</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13-09-01T16:21:14.516" idx="48">
    <p:pos x="2827" y="1822"/>
    <p:text>ABA 2</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13-09-01T16:45:22.697" idx="50">
    <p:pos x="136" y="1620"/>
    <p:text>DESTAQUE</p:text>
  </p:cm>
</p:cmLst>
</file>

<file path=ppt/comments/comment18.xml><?xml version="1.0" encoding="utf-8"?>
<p:cmLst xmlns:a="http://schemas.openxmlformats.org/drawingml/2006/main" xmlns:r="http://schemas.openxmlformats.org/officeDocument/2006/relationships" xmlns:p="http://schemas.openxmlformats.org/presentationml/2006/main">
  <p:cm authorId="2" dt="2013-09-01T16:50:18.187" idx="51">
    <p:pos x="107" y="1899"/>
    <p:text>DESTAQUE</p:text>
  </p:cm>
</p:cmLst>
</file>

<file path=ppt/comments/comment19.xml><?xml version="1.0" encoding="utf-8"?>
<p:cmLst xmlns:a="http://schemas.openxmlformats.org/drawingml/2006/main" xmlns:r="http://schemas.openxmlformats.org/officeDocument/2006/relationships" xmlns:p="http://schemas.openxmlformats.org/presentationml/2006/main">
  <p:cm authorId="2" dt="2013-09-01T16:52:33.311" idx="52">
    <p:pos x="3709" y="684"/>
    <p:text>Manter a tela com essa configuração - ou ajustar o texto</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3-09-01T11:37:54.137" idx="33">
    <p:pos x="340" y="1624"/>
    <p:text>Saiba Mais
DEFININDO AS METAS DO SEU NEGÓCIO
Se você ainda não definiu as metas do seu negócio ou não sabe como iniciar o planejamento estratégico do seu negócio, acesse &lt;conferir link&gt;
http://www.pr.sebrae.com.br/PortalInternet/Destaques/Melhorando-minha-empresa/Planejamento-estrat%C3%A9gico.</p:text>
  </p:cm>
</p:cmLst>
</file>

<file path=ppt/comments/comment20.xml><?xml version="1.0" encoding="utf-8"?>
<p:cmLst xmlns:a="http://schemas.openxmlformats.org/drawingml/2006/main" xmlns:r="http://schemas.openxmlformats.org/officeDocument/2006/relationships" xmlns:p="http://schemas.openxmlformats.org/presentationml/2006/main">
  <p:cm authorId="2" dt="2013-09-02T16:30:26.083" idx="101">
    <p:pos x="153" y="2042"/>
    <p:text>DESTAQUE</p:text>
  </p:cm>
</p:cmLst>
</file>

<file path=ppt/comments/comment21.xml><?xml version="1.0" encoding="utf-8"?>
<p:cmLst xmlns:a="http://schemas.openxmlformats.org/drawingml/2006/main" xmlns:r="http://schemas.openxmlformats.org/officeDocument/2006/relationships" xmlns:p="http://schemas.openxmlformats.org/presentationml/2006/main">
  <p:cm authorId="2" dt="2013-09-01T16:56:27.786" idx="53">
    <p:pos x="115" y="857"/>
    <p:text>GALERIA</p:text>
  </p:cm>
</p:cmLst>
</file>

<file path=ppt/comments/comment22.xml><?xml version="1.0" encoding="utf-8"?>
<p:cmLst xmlns:a="http://schemas.openxmlformats.org/drawingml/2006/main" xmlns:r="http://schemas.openxmlformats.org/officeDocument/2006/relationships" xmlns:p="http://schemas.openxmlformats.org/presentationml/2006/main">
  <p:cm authorId="2" dt="2013-09-01T17:18:10.199" idx="56">
    <p:pos x="440" y="1190"/>
    <p:text>GALERIA</p:text>
  </p:cm>
</p:cmLst>
</file>

<file path=ppt/comments/comment23.xml><?xml version="1.0" encoding="utf-8"?>
<p:cmLst xmlns:a="http://schemas.openxmlformats.org/drawingml/2006/main" xmlns:r="http://schemas.openxmlformats.org/officeDocument/2006/relationships" xmlns:p="http://schemas.openxmlformats.org/presentationml/2006/main">
  <p:cm authorId="2" dt="2013-09-01T17:18:18.298" idx="57">
    <p:pos x="280" y="1240"/>
    <p:text>GALERIA</p:text>
  </p:cm>
</p:cmLst>
</file>

<file path=ppt/comments/comment24.xml><?xml version="1.0" encoding="utf-8"?>
<p:cmLst xmlns:a="http://schemas.openxmlformats.org/drawingml/2006/main" xmlns:r="http://schemas.openxmlformats.org/officeDocument/2006/relationships" xmlns:p="http://schemas.openxmlformats.org/presentationml/2006/main">
  <p:cm authorId="2" dt="2013-09-01T17:18:34.602" idx="58">
    <p:pos x="330" y="1170"/>
    <p:text>GALERIA</p:text>
  </p:cm>
</p:cmLst>
</file>

<file path=ppt/comments/comment25.xml><?xml version="1.0" encoding="utf-8"?>
<p:cmLst xmlns:a="http://schemas.openxmlformats.org/drawingml/2006/main" xmlns:r="http://schemas.openxmlformats.org/officeDocument/2006/relationships" xmlns:p="http://schemas.openxmlformats.org/presentationml/2006/main">
  <p:cm authorId="2" dt="2013-09-01T17:18:41.170" idx="59">
    <p:pos x="680" y="1300"/>
    <p:text>GALERIA</p:text>
  </p:cm>
</p:cmLst>
</file>

<file path=ppt/comments/comment26.xml><?xml version="1.0" encoding="utf-8"?>
<p:cmLst xmlns:a="http://schemas.openxmlformats.org/drawingml/2006/main" xmlns:r="http://schemas.openxmlformats.org/officeDocument/2006/relationships" xmlns:p="http://schemas.openxmlformats.org/presentationml/2006/main">
  <p:cm authorId="2" dt="2013-09-01T17:18:47.597" idx="60">
    <p:pos x="150" y="1040"/>
    <p:text>GALERIA</p:text>
  </p:cm>
</p:cmLst>
</file>

<file path=ppt/comments/comment27.xml><?xml version="1.0" encoding="utf-8"?>
<p:cmLst xmlns:a="http://schemas.openxmlformats.org/drawingml/2006/main" xmlns:r="http://schemas.openxmlformats.org/officeDocument/2006/relationships" xmlns:p="http://schemas.openxmlformats.org/presentationml/2006/main">
  <p:cm authorId="2" dt="2013-09-01T17:06:42.875" idx="54">
    <p:pos x="241" y="3683"/>
    <p:text>[TOOLTIP]
Informações do controle de estoque: o montante financeiro do estoque e o valor por linha de produtos; as quantidades em cada item de estoque; a quantidade e custo das mercadorias vendidas; os estoques sem movimentação e a necessidade compras ou reposição de estoques e fluxo de caixa. 
</p:text>
  </p:cm>
  <p:cm authorId="2" dt="2013-09-01T17:18:54.457" idx="61">
    <p:pos x="430" y="1100"/>
    <p:text>GALERIA</p:text>
  </p:cm>
</p:cmLst>
</file>

<file path=ppt/comments/comment28.xml><?xml version="1.0" encoding="utf-8"?>
<p:cmLst xmlns:a="http://schemas.openxmlformats.org/drawingml/2006/main" xmlns:r="http://schemas.openxmlformats.org/officeDocument/2006/relationships" xmlns:p="http://schemas.openxmlformats.org/presentationml/2006/main">
  <p:cm authorId="2" dt="2013-09-02T11:24:24.509" idx="79">
    <p:pos x="308" y="1054"/>
    <p:text>DESTAQUE</p:text>
  </p:cm>
</p:cmLst>
</file>

<file path=ppt/comments/comment29.xml><?xml version="1.0" encoding="utf-8"?>
<p:cmLst xmlns:a="http://schemas.openxmlformats.org/drawingml/2006/main" xmlns:r="http://schemas.openxmlformats.org/officeDocument/2006/relationships" xmlns:p="http://schemas.openxmlformats.org/presentationml/2006/main">
  <p:cm authorId="2" dt="2013-09-01T17:29:37.828" idx="62">
    <p:pos x="145" y="1465"/>
    <p:text>dropdown:
Toda empresa que vende a prazo...
precisa de recursos para financiar seus clientes. 
Toda empresa que mantém estoque de matéria-prima ou de mercadorias... 
precisa de recursos para financiar estoques. 
Quando a empresa compra a prazo (matéria-prima ou mercadorias)... 
significa que os fornecedores financiam par- te ou a totalidade do estoque. 
Quando a empresa tem prazos para pagar as despesas (impostos, energia, salários e outros gastos)... 
significa que parte ou a totalidade dessas despesas é financiada pelos fornecedores de serviços. 
</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3-09-01T11:40:53.333" idx="34">
    <p:pos x="230" y="2529"/>
    <p:text>DESTAQUE</p:text>
  </p:cm>
</p:cmLst>
</file>

<file path=ppt/comments/comment30.xml><?xml version="1.0" encoding="utf-8"?>
<p:cmLst xmlns:a="http://schemas.openxmlformats.org/drawingml/2006/main" xmlns:r="http://schemas.openxmlformats.org/officeDocument/2006/relationships" xmlns:p="http://schemas.openxmlformats.org/presentationml/2006/main">
  <p:cm authorId="2" dt="2013-09-01T17:34:27.845" idx="63">
    <p:pos x="191" y="2281"/>
    <p:text>DESTAQUE</p:text>
  </p:cm>
  <p:cm authorId="2" dt="2013-09-01T17:34:38.465" idx="64">
    <p:pos x="130" y="1257"/>
    <p:text>EFEITO  DE FADE-IN</p:text>
  </p:cm>
  <p:cm authorId="2" dt="2013-09-01T18:25:50.520" idx="65">
    <p:pos x="1077" y="3810"/>
    <p:text>[TOOLTIP]
Controle: Isso pode ser feito sem ajuda de contador, apenas com planilhas Excel ou algum software específico. 
</p:text>
  </p:cm>
  <p:cm authorId="2" dt="2013-09-17T13:42:19.659" idx="104">
    <p:pos x="138" y="2868"/>
    <p:text>Inserir este parágrafo em uma caixa de notificação - informação</p:text>
  </p:cm>
</p:cmLst>
</file>

<file path=ppt/comments/comment31.xml><?xml version="1.0" encoding="utf-8"?>
<p:cmLst xmlns:a="http://schemas.openxmlformats.org/drawingml/2006/main" xmlns:r="http://schemas.openxmlformats.org/officeDocument/2006/relationships" xmlns:p="http://schemas.openxmlformats.org/presentationml/2006/main">
  <p:cm authorId="2" dt="2013-09-02T11:26:59.806" idx="80">
    <p:pos x="207" y="1949"/>
    <p:text>DESTAQUE</p:text>
  </p:cm>
</p:cmLst>
</file>

<file path=ppt/comments/comment32.xml><?xml version="1.0" encoding="utf-8"?>
<p:cmLst xmlns:a="http://schemas.openxmlformats.org/drawingml/2006/main" xmlns:r="http://schemas.openxmlformats.org/officeDocument/2006/relationships" xmlns:p="http://schemas.openxmlformats.org/presentationml/2006/main">
  <p:cm authorId="2" dt="2013-09-02T11:27:08.953" idx="81">
    <p:pos x="200" y="1719"/>
    <p:text>DESTAQUE</p:text>
  </p:cm>
</p:cmLst>
</file>

<file path=ppt/comments/comment33.xml><?xml version="1.0" encoding="utf-8"?>
<p:cmLst xmlns:a="http://schemas.openxmlformats.org/drawingml/2006/main" xmlns:r="http://schemas.openxmlformats.org/officeDocument/2006/relationships" xmlns:p="http://schemas.openxmlformats.org/presentationml/2006/main">
  <p:cm authorId="2" dt="2013-09-01T18:43:59.266" idx="66">
    <p:pos x="672" y="2595"/>
    <p:text>TOOLTIP:
Controles financeiros essenciais:
Você precisará dos seguintes controles: controles de contas a receber, controle de estoques e controles de contas a pagar.
</p:text>
  </p:cm>
  <p:cm authorId="2" dt="2013-09-01T18:45:33.974" idx="67">
    <p:pos x="87" y="1067"/>
    <p:text>DESTAQUE</p:text>
  </p:cm>
</p:cmLst>
</file>

<file path=ppt/comments/comment34.xml><?xml version="1.0" encoding="utf-8"?>
<p:cmLst xmlns:a="http://schemas.openxmlformats.org/drawingml/2006/main" xmlns:r="http://schemas.openxmlformats.org/officeDocument/2006/relationships" xmlns:p="http://schemas.openxmlformats.org/presentationml/2006/main">
  <p:cm authorId="2" dt="2013-09-01T18:50:38.278" idx="68">
    <p:pos x="182" y="2353"/>
    <p:text>EFEITO DE FADE-IN</p:text>
  </p:cm>
</p:cmLst>
</file>

<file path=ppt/comments/comment35.xml><?xml version="1.0" encoding="utf-8"?>
<p:cmLst xmlns:a="http://schemas.openxmlformats.org/drawingml/2006/main" xmlns:r="http://schemas.openxmlformats.org/officeDocument/2006/relationships" xmlns:p="http://schemas.openxmlformats.org/presentationml/2006/main">
  <p:cm authorId="2" dt="2013-09-01T18:53:49.326" idx="69">
    <p:pos x="210" y="2448"/>
    <p:text>DESTAQUE</p:text>
  </p:cm>
  <p:cm authorId="2" dt="2013-09-01T18:56:19.346" idx="71">
    <p:pos x="220" y="3664"/>
    <p:text>EXEMPLO
utilizar a figura que está fora do slide no exemplo
Na situação levantada, a Malharia Alfa precisa de R$100.500,00 para pagar 100.500,00. 
seus compromissos em dia, ou seja, a Necessidade de Capital de Giro da 
Malharia Alfa é de R$100.500,00. 
</p:text>
  </p:cm>
</p:cmLst>
</file>

<file path=ppt/comments/comment36.xml><?xml version="1.0" encoding="utf-8"?>
<p:cmLst xmlns:a="http://schemas.openxmlformats.org/drawingml/2006/main" xmlns:r="http://schemas.openxmlformats.org/officeDocument/2006/relationships" xmlns:p="http://schemas.openxmlformats.org/presentationml/2006/main">
  <p:cm authorId="2" dt="2013-09-01T19:14:00.439" idx="72">
    <p:pos x="341" y="1748"/>
    <p:text>ABA 1</p:text>
  </p:cm>
</p:cmLst>
</file>

<file path=ppt/comments/comment37.xml><?xml version="1.0" encoding="utf-8"?>
<p:cmLst xmlns:a="http://schemas.openxmlformats.org/drawingml/2006/main" xmlns:r="http://schemas.openxmlformats.org/officeDocument/2006/relationships" xmlns:p="http://schemas.openxmlformats.org/presentationml/2006/main">
  <p:cm authorId="2" dt="2013-09-01T19:14:08.983" idx="73">
    <p:pos x="2631" y="1739"/>
    <p:text>ABA2</p:text>
  </p:cm>
</p:cmLst>
</file>

<file path=ppt/comments/comment38.xml><?xml version="1.0" encoding="utf-8"?>
<p:cmLst xmlns:a="http://schemas.openxmlformats.org/drawingml/2006/main" xmlns:r="http://schemas.openxmlformats.org/officeDocument/2006/relationships" xmlns:p="http://schemas.openxmlformats.org/presentationml/2006/main">
  <p:cm authorId="2" dt="2013-09-01T19:22:52.045" idx="74">
    <p:pos x="56" y="1058"/>
    <p:text>DESTAQUE</p:text>
  </p:cm>
</p:cmLst>
</file>

<file path=ppt/comments/comment39.xml><?xml version="1.0" encoding="utf-8"?>
<p:cmLst xmlns:a="http://schemas.openxmlformats.org/drawingml/2006/main" xmlns:r="http://schemas.openxmlformats.org/officeDocument/2006/relationships" xmlns:p="http://schemas.openxmlformats.org/presentationml/2006/main">
  <p:cm authorId="2" dt="2013-09-02T14:29:03.166" idx="76">
    <p:pos x="212" y="1543"/>
    <p:text>ÄBAS</p:text>
  </p:cm>
  <p:cm authorId="2" dt="2013-09-01T19:30:10.563" idx="75">
    <p:pos x="337" y="3260"/>
    <p:text>DESTAQUE</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3-09-01T11:53:16.332" idx="35">
    <p:pos x="303" y="1558"/>
    <p:text>DROPDOWN
Planejar Traçar metas e definir ações e recursos necessários para se obter um resultado desejado. 
Organizar
Delegar autoridade, dividindo tarefas e responsabilidades entre as pessoas e distribuir os recursos necessários. 
Liderar
Conseguir que cada pessoa, voluntariamente, dê o melhor de si, formando um grupo de pessoas unidas, em torno de um objetivo comum. 
Controlar
Acompanhar o desenvolvimento das tarefas e tomar decisões, visando à compatibilidade entre objetivos desejados e os resultados alcançados. 
</p:text>
  </p:cm>
</p:cmLst>
</file>

<file path=ppt/comments/comment40.xml><?xml version="1.0" encoding="utf-8"?>
<p:cmLst xmlns:a="http://schemas.openxmlformats.org/drawingml/2006/main" xmlns:r="http://schemas.openxmlformats.org/officeDocument/2006/relationships" xmlns:p="http://schemas.openxmlformats.org/presentationml/2006/main">
  <p:cm authorId="2" dt="2013-09-01T19:30:10.563" idx="82">
    <p:pos x="198" y="3373"/>
    <p:text>DESTAQUE</p:text>
  </p:cm>
  <p:cm authorId="2" dt="2013-09-02T14:29:03.166" idx="83">
    <p:pos x="2915" y="1533"/>
    <p:text>ÄBAS</p:text>
  </p:cm>
</p:cmLst>
</file>

<file path=ppt/comments/comment41.xml><?xml version="1.0" encoding="utf-8"?>
<p:cmLst xmlns:a="http://schemas.openxmlformats.org/drawingml/2006/main" xmlns:r="http://schemas.openxmlformats.org/officeDocument/2006/relationships" xmlns:p="http://schemas.openxmlformats.org/presentationml/2006/main">
  <p:cm authorId="2" dt="2013-09-01T19:31:22.424" idx="77">
    <p:pos x="176" y="1284"/>
    <p:text>efeito fade in</p:text>
  </p:cm>
</p:cmLst>
</file>

<file path=ppt/comments/comment42.xml><?xml version="1.0" encoding="utf-8"?>
<p:cmLst xmlns:a="http://schemas.openxmlformats.org/drawingml/2006/main" xmlns:r="http://schemas.openxmlformats.org/officeDocument/2006/relationships" xmlns:p="http://schemas.openxmlformats.org/presentationml/2006/main">
  <p:cm authorId="2" dt="2013-09-01T19:40:52.898" idx="78">
    <p:pos x="280" y="2815"/>
    <p:text>Permitir o download, em formato pdf ou xls  do modelo de fluxo de caixa</p:text>
  </p:cm>
</p:cmLst>
</file>

<file path=ppt/comments/comment43.xml><?xml version="1.0" encoding="utf-8"?>
<p:cmLst xmlns:a="http://schemas.openxmlformats.org/drawingml/2006/main" xmlns:r="http://schemas.openxmlformats.org/officeDocument/2006/relationships" xmlns:p="http://schemas.openxmlformats.org/presentationml/2006/main">
  <p:cm authorId="2" dt="2013-09-02T15:45:09.070" idx="86">
    <p:pos x="184" y="1165"/>
    <p:text>DESTAQUE</p:text>
  </p:cm>
</p:cmLst>
</file>

<file path=ppt/comments/comment44.xml><?xml version="1.0" encoding="utf-8"?>
<p:cmLst xmlns:a="http://schemas.openxmlformats.org/drawingml/2006/main" xmlns:r="http://schemas.openxmlformats.org/officeDocument/2006/relationships" xmlns:p="http://schemas.openxmlformats.org/presentationml/2006/main">
  <p:cm authorId="2" dt="2013-09-02T14:31:17.285" idx="84">
    <p:pos x="255" y="1549"/>
    <p:text>DROPDOWN</p:text>
  </p:cm>
</p:cmLst>
</file>

<file path=ppt/comments/comment45.xml><?xml version="1.0" encoding="utf-8"?>
<p:cmLst xmlns:a="http://schemas.openxmlformats.org/drawingml/2006/main" xmlns:r="http://schemas.openxmlformats.org/officeDocument/2006/relationships" xmlns:p="http://schemas.openxmlformats.org/presentationml/2006/main">
  <p:cm authorId="2" dt="2013-09-02T15:19:56.075" idx="85">
    <p:pos x="162" y="3556"/>
    <p:text>RECURSO ECEMPLO</p:text>
  </p:cm>
  <p:cm authorId="2" dt="2013-09-02T16:02:17.885" idx="95">
    <p:pos x="3106" y="1580"/>
    <p:text>Nesta parada aparecem fórmulas em quase todas as telas. Elaborar figuras em formato padronizado para a exibição.</p:text>
  </p:cm>
</p:cmLst>
</file>

<file path=ppt/comments/comment46.xml><?xml version="1.0" encoding="utf-8"?>
<p:cmLst xmlns:a="http://schemas.openxmlformats.org/drawingml/2006/main" xmlns:r="http://schemas.openxmlformats.org/officeDocument/2006/relationships" xmlns:p="http://schemas.openxmlformats.org/presentationml/2006/main">
  <p:cm authorId="2" dt="2013-09-02T15:45:36.003" idx="87">
    <p:pos x="241" y="2562"/>
    <p:text>EXEMPLO</p:text>
  </p:cm>
  <p:cm authorId="2" dt="2013-09-02T16:04:24.718" idx="98">
    <p:pos x="3444" y="1474"/>
    <p:text>Transformar em imagem padronizada de fórmulas</p:text>
  </p:cm>
</p:cmLst>
</file>

<file path=ppt/comments/comment47.xml><?xml version="1.0" encoding="utf-8"?>
<p:cmLst xmlns:a="http://schemas.openxmlformats.org/drawingml/2006/main" xmlns:r="http://schemas.openxmlformats.org/officeDocument/2006/relationships" xmlns:p="http://schemas.openxmlformats.org/presentationml/2006/main">
  <p:cm authorId="2" dt="2013-09-02T15:45:47.590" idx="88">
    <p:pos x="90" y="862"/>
    <p:text>ABA 1</p:text>
  </p:cm>
</p:cmLst>
</file>

<file path=ppt/comments/comment48.xml><?xml version="1.0" encoding="utf-8"?>
<p:cmLst xmlns:a="http://schemas.openxmlformats.org/drawingml/2006/main" xmlns:r="http://schemas.openxmlformats.org/officeDocument/2006/relationships" xmlns:p="http://schemas.openxmlformats.org/presentationml/2006/main">
  <p:cm authorId="2" dt="2013-09-02T15:45:54.598" idx="89">
    <p:pos x="108" y="863"/>
    <p:text>ABA 2</p:text>
  </p:cm>
</p:cmLst>
</file>

<file path=ppt/comments/comment49.xml><?xml version="1.0" encoding="utf-8"?>
<p:cmLst xmlns:a="http://schemas.openxmlformats.org/drawingml/2006/main" xmlns:r="http://schemas.openxmlformats.org/officeDocument/2006/relationships" xmlns:p="http://schemas.openxmlformats.org/presentationml/2006/main">
  <p:cm authorId="2" dt="2013-09-02T15:46:02.755" idx="90">
    <p:pos x="215" y="890"/>
    <p:text>ABA 3</p:text>
  </p:cm>
  <p:cm authorId="2" dt="2013-09-02T16:04:40.422" idx="99">
    <p:pos x="5143" y="1943"/>
    <p:text>Transformar em imagem padronizada de fórmulas</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3-09-01T12:01:53.565" idx="36">
    <p:pos x="1652" y="2169"/>
    <p:text>GALERIA</p:text>
  </p:cm>
</p:cmLst>
</file>

<file path=ppt/comments/comment50.xml><?xml version="1.0" encoding="utf-8"?>
<p:cmLst xmlns:a="http://schemas.openxmlformats.org/drawingml/2006/main" xmlns:r="http://schemas.openxmlformats.org/officeDocument/2006/relationships" xmlns:p="http://schemas.openxmlformats.org/presentationml/2006/main">
  <p:cm authorId="2" dt="2013-09-02T15:57:54.724" idx="93">
    <p:pos x="911" y="2355"/>
    <p:text>EXEMPLO</p:text>
  </p:cm>
  <p:cm authorId="2" dt="2013-09-02T15:58:01.328" idx="94">
    <p:pos x="129" y="943"/>
    <p:text>ABA 1</p:text>
  </p:cm>
  <p:cm authorId="2" dt="2013-09-02T16:03:41.629" idx="96">
    <p:pos x="3884" y="1787"/>
    <p:text>Transformar em imagem padronizada de fórmulas</p:text>
  </p:cm>
</p:cmLst>
</file>

<file path=ppt/comments/comment51.xml><?xml version="1.0" encoding="utf-8"?>
<p:cmLst xmlns:a="http://schemas.openxmlformats.org/drawingml/2006/main" xmlns:r="http://schemas.openxmlformats.org/officeDocument/2006/relationships" xmlns:p="http://schemas.openxmlformats.org/presentationml/2006/main">
  <p:cm authorId="2" dt="2013-09-02T15:57:24.371" idx="91">
    <p:pos x="165" y="921"/>
    <p:text>ABA 2</p:text>
  </p:cm>
  <p:cm authorId="2" dt="2013-09-02T15:57:31.504" idx="92">
    <p:pos x="195" y="2551"/>
    <p:text>EXEMPLO</p:text>
  </p:cm>
</p:cmLst>
</file>

<file path=ppt/comments/comment52.xml><?xml version="1.0" encoding="utf-8"?>
<p:cmLst xmlns:a="http://schemas.openxmlformats.org/drawingml/2006/main" xmlns:r="http://schemas.openxmlformats.org/officeDocument/2006/relationships" xmlns:p="http://schemas.openxmlformats.org/presentationml/2006/main">
  <p:cm authorId="2" dt="2013-09-02T16:07:19.824" idx="100">
    <p:pos x="4106" y="1950"/>
    <p:text>Transformar em figura padrão das fórmulas</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13-09-01T12:01:53.565" idx="37">
    <p:pos x="90" y="1814"/>
    <p:text>GALERIA</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13-09-01T12:01:53.565" idx="38">
    <p:pos x="90" y="1814"/>
    <p:text>GALERIA</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13-09-01T12:01:53.565" idx="39">
    <p:pos x="90" y="1806"/>
    <p:text>GALERIA</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13-09-01T12:24:00.120" idx="40">
    <p:pos x="145" y="1837"/>
    <p:text>ABA 1</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6FC2BC-D24F-094B-9962-8C47AB0BA328}" type="datetimeFigureOut">
              <a:rPr lang="en-US" smtClean="0"/>
              <a:t>19/09/13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C567E0-3025-B646-82AC-4E413CF15647}" type="slidenum">
              <a:rPr lang="en-US" smtClean="0"/>
              <a:t>‹#›</a:t>
            </a:fld>
            <a:endParaRPr lang="en-US" dirty="0"/>
          </a:p>
        </p:txBody>
      </p:sp>
    </p:spTree>
    <p:extLst>
      <p:ext uri="{BB962C8B-B14F-4D97-AF65-F5344CB8AC3E}">
        <p14:creationId xmlns:p14="http://schemas.microsoft.com/office/powerpoint/2010/main" val="14655515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Momento empresarial (Mapa):</a:t>
            </a:r>
          </a:p>
          <a:p>
            <a:r>
              <a:rPr lang="pt-BR" b="1" dirty="0" smtClean="0"/>
              <a:t>Potencial empreendedor</a:t>
            </a:r>
          </a:p>
          <a:p>
            <a:endParaRPr lang="en-US" b="0" dirty="0" smtClean="0"/>
          </a:p>
          <a:p>
            <a:r>
              <a:rPr lang="pt-BR" sz="1200" kern="1200" dirty="0" smtClean="0">
                <a:solidFill>
                  <a:schemeClr val="tx1"/>
                </a:solidFill>
                <a:effectLst/>
                <a:latin typeface="+mn-lt"/>
                <a:ea typeface="+mn-ea"/>
                <a:cs typeface="+mn-cs"/>
              </a:rPr>
              <a:t>Trilha 1	Geração de ideias de negócios		Praça</a:t>
            </a:r>
          </a:p>
          <a:p>
            <a:r>
              <a:rPr lang="pt-BR" sz="1200" kern="1200" dirty="0" smtClean="0">
                <a:solidFill>
                  <a:schemeClr val="tx1"/>
                </a:solidFill>
                <a:effectLst/>
                <a:latin typeface="+mn-lt"/>
                <a:ea typeface="+mn-ea"/>
                <a:cs typeface="+mn-cs"/>
              </a:rPr>
              <a:t>Trilha 2	Análise de viabilidade do negócio		Biblioteca</a:t>
            </a:r>
          </a:p>
          <a:p>
            <a:r>
              <a:rPr lang="pt-BR" sz="1200" b="0" kern="1200" dirty="0" smtClean="0">
                <a:solidFill>
                  <a:schemeClr val="tx1"/>
                </a:solidFill>
                <a:effectLst/>
                <a:latin typeface="+mn-lt"/>
                <a:ea typeface="+mn-ea"/>
                <a:cs typeface="+mn-cs"/>
              </a:rPr>
              <a:t>Trilha 3	Formalização				Contabilidade</a:t>
            </a:r>
          </a:p>
          <a:p>
            <a:r>
              <a:rPr lang="pt-BR" sz="1200" b="1" kern="1200" dirty="0" smtClean="0">
                <a:solidFill>
                  <a:schemeClr val="tx1"/>
                </a:solidFill>
                <a:effectLst/>
                <a:latin typeface="+mn-lt"/>
                <a:ea typeface="+mn-ea"/>
                <a:cs typeface="+mn-cs"/>
              </a:rPr>
              <a:t>Trilha 4	Organização e administração		Centro empresarial</a:t>
            </a:r>
          </a:p>
          <a:p>
            <a:r>
              <a:rPr lang="pt-BR" sz="1200" kern="1200" dirty="0" smtClean="0">
                <a:solidFill>
                  <a:schemeClr val="tx1"/>
                </a:solidFill>
                <a:effectLst/>
                <a:latin typeface="+mn-lt"/>
                <a:ea typeface="+mn-ea"/>
                <a:cs typeface="+mn-cs"/>
              </a:rPr>
              <a:t>Trilha 5	Marketing e vendas				Shopping</a:t>
            </a:r>
          </a:p>
          <a:p>
            <a:r>
              <a:rPr lang="pt-BR" sz="1200" b="0" kern="1200" dirty="0" smtClean="0">
                <a:solidFill>
                  <a:schemeClr val="tx1"/>
                </a:solidFill>
                <a:effectLst/>
                <a:latin typeface="+mn-lt"/>
                <a:ea typeface="+mn-ea"/>
                <a:cs typeface="+mn-cs"/>
              </a:rPr>
              <a:t>Trilha 6	Gestão de pessoas				Centro de capacitação</a:t>
            </a:r>
          </a:p>
          <a:p>
            <a:r>
              <a:rPr lang="pt-BR" sz="1200" kern="1200" dirty="0" smtClean="0">
                <a:solidFill>
                  <a:schemeClr val="tx1"/>
                </a:solidFill>
                <a:effectLst/>
                <a:latin typeface="+mn-lt"/>
                <a:ea typeface="+mn-ea"/>
                <a:cs typeface="+mn-cs"/>
              </a:rPr>
              <a:t>Trilha 7	Canvas					Universidade</a:t>
            </a:r>
          </a:p>
          <a:p>
            <a:r>
              <a:rPr lang="pt-BR" sz="1200" kern="1200" dirty="0" smtClean="0">
                <a:solidFill>
                  <a:schemeClr val="tx1"/>
                </a:solidFill>
                <a:effectLst/>
                <a:latin typeface="+mn-lt"/>
                <a:ea typeface="+mn-ea"/>
                <a:cs typeface="+mn-cs"/>
              </a:rPr>
              <a:t>Trilha 8	Startups					Centro tecnológico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E4C567E0-3025-B646-82AC-4E413CF15647}" type="slidenum">
              <a:rPr lang="en-US" smtClean="0"/>
              <a:t>1</a:t>
            </a:fld>
            <a:endParaRPr lang="en-US" dirty="0"/>
          </a:p>
        </p:txBody>
      </p:sp>
    </p:spTree>
    <p:extLst>
      <p:ext uri="{BB962C8B-B14F-4D97-AF65-F5344CB8AC3E}">
        <p14:creationId xmlns:p14="http://schemas.microsoft.com/office/powerpoint/2010/main" val="204650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b="1" dirty="0" smtClean="0"/>
              <a:t>DROPDOWN (ACORDEON):</a:t>
            </a:r>
          </a:p>
          <a:p>
            <a:pPr marL="0" indent="0">
              <a:buNone/>
            </a:pPr>
            <a:endParaRPr lang="pt-BR" sz="1200" b="1" dirty="0" smtClean="0"/>
          </a:p>
          <a:p>
            <a:pPr marL="0" indent="0">
              <a:buNone/>
            </a:pPr>
            <a:r>
              <a:rPr lang="pt-BR" sz="1200" b="1" dirty="0" smtClean="0"/>
              <a:t>Se </a:t>
            </a:r>
            <a:r>
              <a:rPr lang="pt-BR" sz="1200" b="1" dirty="0" smtClean="0"/>
              <a:t>a sua empresa vende a prazo...</a:t>
            </a:r>
          </a:p>
          <a:p>
            <a:pPr marL="0" indent="0">
              <a:buNone/>
            </a:pPr>
            <a:r>
              <a:rPr lang="pt-BR" sz="1200" dirty="0" smtClean="0"/>
              <a:t>precisa de recursos para financiar seus clientes. </a:t>
            </a:r>
          </a:p>
          <a:p>
            <a:pPr marL="0" indent="0">
              <a:buNone/>
            </a:pPr>
            <a:endParaRPr lang="pt-BR" sz="1200" b="1" dirty="0" smtClean="0"/>
          </a:p>
          <a:p>
            <a:pPr marL="0" indent="0">
              <a:buNone/>
            </a:pPr>
            <a:r>
              <a:rPr lang="pt-BR" sz="1200" b="1" dirty="0" smtClean="0"/>
              <a:t>Se a sua empresa mantém estoque de matéria-prima ou de mercadorias... </a:t>
            </a:r>
          </a:p>
          <a:p>
            <a:pPr marL="0" indent="0">
              <a:buNone/>
            </a:pPr>
            <a:r>
              <a:rPr lang="pt-BR" sz="1200" dirty="0" smtClean="0"/>
              <a:t>precisa de recursos para financiar estoques. </a:t>
            </a:r>
          </a:p>
          <a:p>
            <a:pPr marL="0" indent="0">
              <a:buNone/>
            </a:pPr>
            <a:endParaRPr lang="pt-BR" sz="1200" b="1" dirty="0" smtClean="0"/>
          </a:p>
          <a:p>
            <a:pPr marL="0" indent="0">
              <a:buNone/>
            </a:pPr>
            <a:r>
              <a:rPr lang="pt-BR" sz="1200" b="1" dirty="0" smtClean="0"/>
              <a:t>Quando a sua empresa compra a prazo (matéria-prima ou mercadorias)... </a:t>
            </a:r>
          </a:p>
          <a:p>
            <a:pPr marL="0" indent="0">
              <a:buNone/>
            </a:pPr>
            <a:r>
              <a:rPr lang="pt-BR" sz="1200" dirty="0" smtClean="0"/>
              <a:t>significa que os fornecedores financiam par- te ou a totalidade do estoque. </a:t>
            </a:r>
          </a:p>
          <a:p>
            <a:pPr marL="0" indent="0">
              <a:buNone/>
            </a:pPr>
            <a:endParaRPr lang="pt-BR" sz="1200" b="1" dirty="0" smtClean="0"/>
          </a:p>
          <a:p>
            <a:pPr marL="0" indent="0">
              <a:buNone/>
            </a:pPr>
            <a:r>
              <a:rPr lang="pt-BR" sz="1200" b="1" dirty="0" smtClean="0"/>
              <a:t>Quando a sua empresa tem prazos para pagar as despesas (impostos, energia, salários e outros gastos)... </a:t>
            </a:r>
          </a:p>
          <a:p>
            <a:pPr marL="0" indent="0">
              <a:buNone/>
            </a:pPr>
            <a:r>
              <a:rPr lang="pt-BR" sz="1200" dirty="0" smtClean="0"/>
              <a:t>significa que parte ou a totalidade dessas despesas é financiada pelos fornecedores de serviços.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45</a:t>
            </a:fld>
            <a:endParaRPr lang="en-US" dirty="0"/>
          </a:p>
        </p:txBody>
      </p:sp>
    </p:spTree>
    <p:extLst>
      <p:ext uri="{BB962C8B-B14F-4D97-AF65-F5344CB8AC3E}">
        <p14:creationId xmlns:p14="http://schemas.microsoft.com/office/powerpoint/2010/main" val="368450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latin typeface="+mn-lt"/>
                <a:ea typeface="+mn-ea"/>
                <a:cs typeface="+mn-cs"/>
              </a:rPr>
              <a:t>[</a:t>
            </a:r>
            <a:r>
              <a:rPr lang="pt-BR" sz="1200" kern="1200" dirty="0" err="1" smtClean="0">
                <a:solidFill>
                  <a:schemeClr val="tx1"/>
                </a:solidFill>
                <a:latin typeface="+mn-lt"/>
                <a:ea typeface="+mn-ea"/>
                <a:cs typeface="+mn-cs"/>
              </a:rPr>
              <a:t>tooltip</a:t>
            </a:r>
            <a:r>
              <a:rPr lang="pt-BR" sz="1200" kern="1200" dirty="0" smtClean="0">
                <a:solidFill>
                  <a:schemeClr val="tx1"/>
                </a:solidFill>
                <a:latin typeface="+mn-lt"/>
                <a:ea typeface="+mn-ea"/>
                <a:cs typeface="+mn-cs"/>
              </a:rPr>
              <a:t>]</a:t>
            </a:r>
          </a:p>
          <a:p>
            <a:r>
              <a:rPr lang="pt-BR" sz="1200" kern="1200" dirty="0" smtClean="0">
                <a:solidFill>
                  <a:schemeClr val="tx1"/>
                </a:solidFill>
                <a:latin typeface="+mn-lt"/>
                <a:ea typeface="+mn-ea"/>
                <a:cs typeface="+mn-cs"/>
              </a:rPr>
              <a:t>Controle das suas despesas e faturamento: isso pode ser feito sem ajuda de contador, apenas com planilhas Excel ou algum software específico. </a:t>
            </a:r>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46</a:t>
            </a:fld>
            <a:endParaRPr lang="en-US" dirty="0"/>
          </a:p>
        </p:txBody>
      </p:sp>
    </p:spTree>
    <p:extLst>
      <p:ext uri="{BB962C8B-B14F-4D97-AF65-F5344CB8AC3E}">
        <p14:creationId xmlns:p14="http://schemas.microsoft.com/office/powerpoint/2010/main" val="2013930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endParaRPr lang="pt-BR" dirty="0" smtClean="0"/>
          </a:p>
          <a:p>
            <a:r>
              <a:rPr lang="pt-BR" dirty="0" smtClean="0"/>
              <a:t>&lt;FIGURA COM A TABELA PREENCHIDA&gt;</a:t>
            </a:r>
          </a:p>
          <a:p>
            <a:pPr marL="0" indent="0">
              <a:buNone/>
            </a:pPr>
            <a:r>
              <a:rPr lang="pt-BR" dirty="0" smtClean="0"/>
              <a:t>Na situação levantada, a Malharia Alfa precisa de R$100.500,00 para pagar 100.500,00. </a:t>
            </a:r>
          </a:p>
          <a:p>
            <a:pPr marL="0" indent="0">
              <a:buNone/>
            </a:pPr>
            <a:r>
              <a:rPr lang="pt-BR" dirty="0" smtClean="0"/>
              <a:t>seus compromissos em dia, ou seja, a Necessidade de Capital de Giro da </a:t>
            </a:r>
          </a:p>
          <a:p>
            <a:pPr marL="0" indent="0">
              <a:buNone/>
            </a:pPr>
            <a:r>
              <a:rPr lang="pt-BR" dirty="0" smtClean="0"/>
              <a:t>Malharia Alfa é de R$100.500,00.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54</a:t>
            </a:fld>
            <a:endParaRPr lang="en-US" dirty="0"/>
          </a:p>
        </p:txBody>
      </p:sp>
    </p:spTree>
    <p:extLst>
      <p:ext uri="{BB962C8B-B14F-4D97-AF65-F5344CB8AC3E}">
        <p14:creationId xmlns:p14="http://schemas.microsoft.com/office/powerpoint/2010/main" val="1102860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62</a:t>
            </a:fld>
            <a:endParaRPr lang="en-US" dirty="0"/>
          </a:p>
        </p:txBody>
      </p:sp>
    </p:spTree>
    <p:extLst>
      <p:ext uri="{BB962C8B-B14F-4D97-AF65-F5344CB8AC3E}">
        <p14:creationId xmlns:p14="http://schemas.microsoft.com/office/powerpoint/2010/main" val="68171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63</a:t>
            </a:fld>
            <a:endParaRPr lang="en-US" dirty="0"/>
          </a:p>
        </p:txBody>
      </p:sp>
    </p:spTree>
    <p:extLst>
      <p:ext uri="{BB962C8B-B14F-4D97-AF65-F5344CB8AC3E}">
        <p14:creationId xmlns:p14="http://schemas.microsoft.com/office/powerpoint/2010/main" val="68171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200" dirty="0" smtClean="0"/>
              <a:t>DROPDOWN (ACORDEON):</a:t>
            </a:r>
            <a:endParaRPr lang="pt-BR" sz="1200" dirty="0" smtClean="0"/>
          </a:p>
          <a:p>
            <a:pPr marL="0" indent="0">
              <a:buNone/>
            </a:pPr>
            <a:endParaRPr lang="pt-BR" sz="1200" b="1" dirty="0" smtClean="0"/>
          </a:p>
          <a:p>
            <a:pPr marL="0" indent="0">
              <a:buNone/>
            </a:pPr>
            <a:r>
              <a:rPr lang="pt-BR" sz="1200" b="1" dirty="0" smtClean="0"/>
              <a:t>Vendas</a:t>
            </a:r>
            <a:endParaRPr lang="pt-BR" sz="1200" dirty="0" smtClean="0"/>
          </a:p>
          <a:p>
            <a:pPr marL="0" indent="0">
              <a:buNone/>
            </a:pPr>
            <a:r>
              <a:rPr lang="pt-BR" sz="1200" dirty="0" smtClean="0"/>
              <a:t>É a receita que a sua empresa gera com a venda dos seus produtos e/ou serviços.</a:t>
            </a:r>
            <a:br>
              <a:rPr lang="pt-BR" sz="1200" dirty="0" smtClean="0"/>
            </a:br>
            <a:r>
              <a:rPr lang="pt-BR" sz="1200" b="1" dirty="0" smtClean="0"/>
              <a:t>Custo das Mercadorias Vendidas</a:t>
            </a:r>
            <a:endParaRPr lang="pt-BR" sz="1200" dirty="0" smtClean="0"/>
          </a:p>
          <a:p>
            <a:pPr marL="0" indent="0">
              <a:buNone/>
            </a:pPr>
            <a:r>
              <a:rPr lang="pt-BR" sz="1200" dirty="0" smtClean="0"/>
              <a:t>É o valor gasto diretamente com as mercadorias / produtos / serviços que a sua empresa vende. É o valor que você paga ao fornecedor pelo produto, mercadoria ou matéria-prima.</a:t>
            </a:r>
            <a:br>
              <a:rPr lang="pt-BR" sz="1200" dirty="0" smtClean="0"/>
            </a:br>
            <a:r>
              <a:rPr lang="pt-BR" sz="1200" b="1" dirty="0" smtClean="0"/>
              <a:t>Despesas fixas</a:t>
            </a:r>
            <a:endParaRPr lang="pt-BR" sz="1200" dirty="0" smtClean="0"/>
          </a:p>
          <a:p>
            <a:pPr marL="0" indent="0">
              <a:buNone/>
            </a:pPr>
            <a:r>
              <a:rPr lang="pt-BR" sz="1200" dirty="0" smtClean="0"/>
              <a:t>São todas as despesas que não variam proporcionalmente com o valor das vendas ou volume de produção. Entre as despesas fixas da sua empresa estarão: aluguel, salários, encargos sociais sobre salários e pró-labore, água, luz, telefone, manutenção, pró-labore, honorários profissionais (contador e outros), alvará, condomínio, IPTU, etc.</a:t>
            </a:r>
            <a:br>
              <a:rPr lang="pt-BR" sz="1200" dirty="0" smtClean="0"/>
            </a:br>
            <a:r>
              <a:rPr lang="pt-BR" sz="1200" b="1" dirty="0" smtClean="0"/>
              <a:t>Despesas variáveis</a:t>
            </a:r>
          </a:p>
          <a:p>
            <a:pPr marL="0" indent="0">
              <a:buNone/>
            </a:pPr>
            <a:r>
              <a:rPr lang="pt-BR" sz="1200" dirty="0" err="1" smtClean="0"/>
              <a:t>São</a:t>
            </a:r>
            <a:r>
              <a:rPr lang="pt-BR" sz="1200" dirty="0" smtClean="0"/>
              <a:t> todas as despesas que variam proporcionalmente com o valor das vendas ou volume de produção. Normalmente se caracterizam como um percentual sobre o valor das vendas efetivas. Por exemplo: impostos sobre as vendas, comissões sobre as vendas, desconto do cartão de crédito, etc.</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72</a:t>
            </a:fld>
            <a:endParaRPr lang="en-US" dirty="0"/>
          </a:p>
        </p:txBody>
      </p:sp>
    </p:spTree>
    <p:extLst>
      <p:ext uri="{BB962C8B-B14F-4D97-AF65-F5344CB8AC3E}">
        <p14:creationId xmlns:p14="http://schemas.microsoft.com/office/powerpoint/2010/main" val="53873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pPr marL="0" indent="0">
              <a:buNone/>
            </a:pPr>
            <a:endParaRPr lang="pt-BR" sz="1200" dirty="0" smtClean="0"/>
          </a:p>
          <a:p>
            <a:pPr marL="0" indent="0">
              <a:buNone/>
            </a:pPr>
            <a:r>
              <a:rPr lang="pt-BR" sz="1200" dirty="0" smtClean="0"/>
              <a:t>Veja o exemplo a seguir:</a:t>
            </a:r>
          </a:p>
          <a:p>
            <a:pPr marL="0" indent="0">
              <a:buNone/>
            </a:pPr>
            <a:r>
              <a:rPr lang="pt-BR" sz="1200" dirty="0" smtClean="0"/>
              <a:t>Uma</a:t>
            </a:r>
            <a:r>
              <a:rPr lang="pt-BR" sz="1200" baseline="0" dirty="0" smtClean="0"/>
              <a:t> empresa de tortas </a:t>
            </a:r>
            <a:r>
              <a:rPr lang="pt-BR" sz="1200" dirty="0" smtClean="0"/>
              <a:t>revende tortas de vários sabores. A empresa possui um lucro líquido mensal: </a:t>
            </a:r>
            <a:r>
              <a:rPr lang="pt-BR" sz="1200" dirty="0" err="1" smtClean="0"/>
              <a:t>R</a:t>
            </a:r>
            <a:r>
              <a:rPr lang="pt-BR" sz="1200" dirty="0" smtClean="0"/>
              <a:t>$ 9.992,08. Esta mesma empresa tem uma receita mensal de </a:t>
            </a:r>
            <a:r>
              <a:rPr lang="pt-BR" sz="1200" dirty="0" err="1" smtClean="0"/>
              <a:t>R</a:t>
            </a:r>
            <a:r>
              <a:rPr lang="pt-BR" sz="1200" dirty="0" smtClean="0"/>
              <a:t>$ 48.836,00. Para saber o quando o </a:t>
            </a:r>
            <a:r>
              <a:rPr lang="pt-BR" sz="1200" dirty="0" err="1" smtClean="0"/>
              <a:t>empresário</a:t>
            </a:r>
            <a:r>
              <a:rPr lang="pt-BR" sz="1200" dirty="0" smtClean="0"/>
              <a:t> tem de lucratividade:</a:t>
            </a:r>
          </a:p>
          <a:p>
            <a:pPr marL="0" indent="0">
              <a:buNone/>
            </a:pPr>
            <a:endParaRPr lang="pt-BR" sz="1200" dirty="0" smtClean="0"/>
          </a:p>
          <a:p>
            <a:pPr marL="0" indent="0">
              <a:buNone/>
            </a:pPr>
            <a:r>
              <a:rPr lang="pt-BR" sz="1200" dirty="0" smtClean="0"/>
              <a:t>Lucratividade = 9.992,08 ÷ 48.836,00 = 0,2046 </a:t>
            </a:r>
            <a:r>
              <a:rPr lang="pt-BR" sz="1200" dirty="0" err="1" smtClean="0"/>
              <a:t>x</a:t>
            </a:r>
            <a:r>
              <a:rPr lang="pt-BR" sz="1200" dirty="0" smtClean="0"/>
              <a:t> 100 =&gt; 20,46% </a:t>
            </a:r>
          </a:p>
          <a:p>
            <a:pPr marL="0" indent="0">
              <a:buNone/>
            </a:pPr>
            <a:endParaRPr lang="pt-BR" sz="1200" dirty="0" smtClean="0"/>
          </a:p>
          <a:p>
            <a:pPr marL="0" indent="0">
              <a:buNone/>
            </a:pPr>
            <a:r>
              <a:rPr lang="pt-BR" sz="1200" dirty="0" smtClean="0"/>
              <a:t>Com base neste índice podemos afirmar que: para cada </a:t>
            </a:r>
            <a:r>
              <a:rPr lang="pt-BR" sz="1200" dirty="0" err="1" smtClean="0"/>
              <a:t>R</a:t>
            </a:r>
            <a:r>
              <a:rPr lang="pt-BR" sz="1200" dirty="0" smtClean="0"/>
              <a:t>$ 100,00 em vendas, a empresa obterá </a:t>
            </a:r>
            <a:r>
              <a:rPr lang="pt-BR" sz="1200" dirty="0" err="1" smtClean="0"/>
              <a:t>R</a:t>
            </a:r>
            <a:r>
              <a:rPr lang="pt-BR" sz="1200" dirty="0" smtClean="0"/>
              <a:t>$ 20,46 de lucro.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74</a:t>
            </a:fld>
            <a:endParaRPr lang="en-US" dirty="0"/>
          </a:p>
        </p:txBody>
      </p:sp>
    </p:spTree>
    <p:extLst>
      <p:ext uri="{BB962C8B-B14F-4D97-AF65-F5344CB8AC3E}">
        <p14:creationId xmlns:p14="http://schemas.microsoft.com/office/powerpoint/2010/main" val="377587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pPr marL="0" indent="0">
              <a:buNone/>
            </a:pPr>
            <a:endParaRPr lang="pt-BR" sz="1200" dirty="0" smtClean="0"/>
          </a:p>
          <a:p>
            <a:pPr marL="0" indent="0">
              <a:buNone/>
            </a:pPr>
            <a:r>
              <a:rPr lang="pt-BR" sz="1200" dirty="0" smtClean="0"/>
              <a:t>Quando decidiu</a:t>
            </a:r>
            <a:r>
              <a:rPr lang="pt-BR" sz="1200" baseline="0" dirty="0" smtClean="0"/>
              <a:t> abrir </a:t>
            </a:r>
            <a:r>
              <a:rPr lang="pt-BR" sz="1200" dirty="0" smtClean="0"/>
              <a:t>a empresa de tortas</a:t>
            </a:r>
            <a:r>
              <a:rPr lang="pt-BR" sz="1200" baseline="0" dirty="0" smtClean="0"/>
              <a:t> do exemplo anterior, o empresário t</a:t>
            </a:r>
            <a:r>
              <a:rPr lang="pt-BR" sz="1200" dirty="0" smtClean="0"/>
              <a:t>irou do próprio bolso um valor de </a:t>
            </a:r>
            <a:r>
              <a:rPr lang="pt-BR" sz="1200" dirty="0" err="1" smtClean="0"/>
              <a:t>R</a:t>
            </a:r>
            <a:r>
              <a:rPr lang="pt-BR" sz="1200" dirty="0" smtClean="0"/>
              <a:t>$ 90.000,00. </a:t>
            </a:r>
          </a:p>
          <a:p>
            <a:pPr marL="0" indent="0">
              <a:buNone/>
            </a:pPr>
            <a:r>
              <a:rPr lang="pt-BR" sz="1200" dirty="0" smtClean="0"/>
              <a:t>É que ele precisou gastar este dinheiro para comprar as máquinas e equipamentos que iria utilizar para abrir o negócio. </a:t>
            </a:r>
          </a:p>
          <a:p>
            <a:pPr marL="0" indent="0">
              <a:buNone/>
            </a:pPr>
            <a:r>
              <a:rPr lang="pt-BR" sz="1200" dirty="0" smtClean="0"/>
              <a:t>Como sabemos que a empresa de tortas possui um lucro </a:t>
            </a:r>
            <a:r>
              <a:rPr lang="pt-BR" sz="1200" dirty="0" err="1" smtClean="0"/>
              <a:t>líquido</a:t>
            </a:r>
            <a:r>
              <a:rPr lang="pt-BR" sz="1200" dirty="0" smtClean="0"/>
              <a:t> mensal</a:t>
            </a:r>
            <a:r>
              <a:rPr lang="pt-BR" sz="1200" baseline="0" dirty="0" smtClean="0"/>
              <a:t> de </a:t>
            </a:r>
            <a:r>
              <a:rPr lang="pt-BR" sz="1200" dirty="0" err="1" smtClean="0"/>
              <a:t>R</a:t>
            </a:r>
            <a:r>
              <a:rPr lang="pt-BR" sz="1200" dirty="0" smtClean="0"/>
              <a:t>$ 9.992,08.</a:t>
            </a:r>
          </a:p>
          <a:p>
            <a:pPr marL="0" indent="0">
              <a:buNone/>
            </a:pPr>
            <a:r>
              <a:rPr lang="pt-BR" sz="1200" dirty="0" smtClean="0"/>
              <a:t>Com</a:t>
            </a:r>
            <a:r>
              <a:rPr lang="pt-BR" sz="1200" baseline="0" dirty="0" smtClean="0"/>
              <a:t> este número </a:t>
            </a:r>
            <a:r>
              <a:rPr lang="pt-BR" sz="1200" dirty="0" err="1" smtClean="0"/>
              <a:t>ja</a:t>
            </a:r>
            <a:r>
              <a:rPr lang="pt-BR" sz="1200" dirty="0" smtClean="0"/>
              <a:t>́  podemos saber o quanto a empresa gera de rentabilidade ao </a:t>
            </a:r>
            <a:r>
              <a:rPr lang="pt-BR" sz="1200" dirty="0" err="1" smtClean="0"/>
              <a:t>mês</a:t>
            </a:r>
            <a:r>
              <a:rPr lang="pt-BR" sz="1200" dirty="0" smtClean="0"/>
              <a:t>. </a:t>
            </a:r>
          </a:p>
          <a:p>
            <a:pPr marL="0" indent="0">
              <a:buNone/>
            </a:pPr>
            <a:endParaRPr lang="pt-BR" sz="1200" dirty="0" smtClean="0"/>
          </a:p>
          <a:p>
            <a:pPr marL="0" indent="0">
              <a:buNone/>
            </a:pPr>
            <a:r>
              <a:rPr lang="pt-BR" sz="1200" dirty="0" smtClean="0"/>
              <a:t>Rentabilidade = 9.992,08 ÷ 90.000,00 = 0,1110 </a:t>
            </a:r>
            <a:r>
              <a:rPr lang="pt-BR" sz="1200" dirty="0" err="1" smtClean="0"/>
              <a:t>x</a:t>
            </a:r>
            <a:r>
              <a:rPr lang="pt-BR" sz="1200" dirty="0" smtClean="0"/>
              <a:t> 100 =&gt; 11,10% </a:t>
            </a:r>
          </a:p>
          <a:p>
            <a:pPr marL="0" indent="0">
              <a:buNone/>
            </a:pPr>
            <a:endParaRPr lang="pt-BR" sz="1200" dirty="0" smtClean="0"/>
          </a:p>
          <a:p>
            <a:pPr marL="0" indent="0">
              <a:buNone/>
            </a:pPr>
            <a:r>
              <a:rPr lang="pt-BR" sz="1200" dirty="0" smtClean="0"/>
              <a:t>Com base neste </a:t>
            </a:r>
            <a:r>
              <a:rPr lang="pt-BR" sz="1200" dirty="0" err="1" smtClean="0"/>
              <a:t>índice</a:t>
            </a:r>
            <a:r>
              <a:rPr lang="pt-BR" sz="1200" dirty="0" smtClean="0"/>
              <a:t> podemos afirmar que o capital investido no </a:t>
            </a:r>
            <a:r>
              <a:rPr lang="pt-BR" sz="1200" dirty="0" err="1" smtClean="0"/>
              <a:t>negócio</a:t>
            </a:r>
            <a:r>
              <a:rPr lang="pt-BR" sz="1200" dirty="0" smtClean="0"/>
              <a:t> retorna sob a forma de lucro, a uma taxa de 11,10% ao </a:t>
            </a:r>
            <a:r>
              <a:rPr lang="pt-BR" sz="1200" dirty="0" err="1" smtClean="0"/>
              <a:t>mês</a:t>
            </a:r>
            <a:r>
              <a:rPr lang="pt-BR" sz="1200" dirty="0" smtClean="0"/>
              <a:t>.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75</a:t>
            </a:fld>
            <a:endParaRPr lang="en-US" dirty="0"/>
          </a:p>
        </p:txBody>
      </p:sp>
    </p:spTree>
    <p:extLst>
      <p:ext uri="{BB962C8B-B14F-4D97-AF65-F5344CB8AC3E}">
        <p14:creationId xmlns:p14="http://schemas.microsoft.com/office/powerpoint/2010/main" val="428990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200" dirty="0" smtClean="0"/>
              <a:t>[TOOLTIP]</a:t>
            </a:r>
          </a:p>
          <a:p>
            <a:pPr marL="0" marR="0" indent="0" algn="l" defTabSz="457200" rtl="0" eaLnBrk="1" fontAlgn="auto" latinLnBrk="0" hangingPunct="1">
              <a:lnSpc>
                <a:spcPct val="100000"/>
              </a:lnSpc>
              <a:spcBef>
                <a:spcPts val="0"/>
              </a:spcBef>
              <a:spcAft>
                <a:spcPts val="0"/>
              </a:spcAft>
              <a:buClrTx/>
              <a:buSzTx/>
              <a:buFontTx/>
              <a:buNone/>
              <a:tabLst/>
              <a:defRPr/>
            </a:pPr>
            <a:r>
              <a:rPr lang="pt-BR" sz="1200" dirty="0" smtClean="0"/>
              <a:t>Concorrentes diretos: Quem determina o preço de venda é o mercado. Para isso consulte o preço de venda dos seus concorrentes e informe-se quanto as pessoas estão dispostas a pagar por esse bem ou serviço. </a:t>
            </a: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pt-BR" sz="1200" dirty="0" smtClean="0"/>
              <a:t>[link externo] </a:t>
            </a:r>
            <a:r>
              <a:rPr lang="pt-BR" sz="1200" dirty="0" err="1" smtClean="0"/>
              <a:t>http</a:t>
            </a:r>
            <a:r>
              <a:rPr lang="pt-BR" sz="1200" dirty="0" smtClean="0"/>
              <a:t>://</a:t>
            </a:r>
            <a:r>
              <a:rPr lang="pt-BR" sz="1200" dirty="0" err="1" smtClean="0"/>
              <a:t>www.sebrae.com.br</a:t>
            </a:r>
            <a:r>
              <a:rPr lang="pt-BR" sz="1200" dirty="0" smtClean="0"/>
              <a:t>/momento/quero-melhorar-minha-empresa/utilize-as-ferramentas/</a:t>
            </a:r>
            <a:r>
              <a:rPr lang="pt-BR" sz="1200" dirty="0" err="1" smtClean="0"/>
              <a:t>formacao</a:t>
            </a:r>
            <a:r>
              <a:rPr lang="pt-BR" sz="1200" dirty="0" smtClean="0"/>
              <a:t>-</a:t>
            </a:r>
            <a:r>
              <a:rPr lang="pt-BR" sz="1200" dirty="0" err="1" smtClean="0"/>
              <a:t>de-precos</a:t>
            </a:r>
            <a:r>
              <a:rPr lang="pt-BR" sz="1200" dirty="0" smtClean="0"/>
              <a:t>/bia-170-formacao-de-preco-de-venda/BIA_170</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78</a:t>
            </a:fld>
            <a:endParaRPr lang="en-US" dirty="0"/>
          </a:p>
        </p:txBody>
      </p:sp>
    </p:spTree>
    <p:extLst>
      <p:ext uri="{BB962C8B-B14F-4D97-AF65-F5344CB8AC3E}">
        <p14:creationId xmlns:p14="http://schemas.microsoft.com/office/powerpoint/2010/main" val="66880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pPr marL="0" indent="0">
              <a:buNone/>
            </a:pPr>
            <a:endParaRPr lang="pt-BR" sz="1200" dirty="0" smtClean="0"/>
          </a:p>
          <a:p>
            <a:pPr marL="0" indent="0">
              <a:buNone/>
            </a:pPr>
            <a:r>
              <a:rPr lang="pt-BR" sz="1200" dirty="0" smtClean="0"/>
              <a:t>A empresa de tortas revende tortas de vários sabores. Ela possui despesas variáveis no valor de </a:t>
            </a:r>
            <a:r>
              <a:rPr lang="pt-BR" sz="1200" dirty="0" err="1" smtClean="0"/>
              <a:t>R</a:t>
            </a:r>
            <a:r>
              <a:rPr lang="pt-BR" sz="1200" dirty="0" smtClean="0"/>
              <a:t>$ 2,50 por produto. Este </a:t>
            </a:r>
            <a:r>
              <a:rPr lang="pt-BR" sz="1200" dirty="0" err="1" smtClean="0"/>
              <a:t>R</a:t>
            </a:r>
            <a:r>
              <a:rPr lang="pt-BR" sz="1200" dirty="0" smtClean="0"/>
              <a:t>$ 2,50 representa o valor dos impostos e do frete por cada torta vendida. O Custos Variável Unitário é de </a:t>
            </a:r>
            <a:r>
              <a:rPr lang="pt-BR" sz="1200" dirty="0" err="1" smtClean="0"/>
              <a:t>R</a:t>
            </a:r>
            <a:r>
              <a:rPr lang="pt-BR" sz="1200" dirty="0" smtClean="0"/>
              <a:t>$ 10,00, ou seja, a empresa paga ao fornecedor </a:t>
            </a:r>
            <a:r>
              <a:rPr lang="pt-BR" sz="1200" dirty="0" err="1" smtClean="0"/>
              <a:t>R</a:t>
            </a:r>
            <a:r>
              <a:rPr lang="pt-BR" sz="1200" dirty="0" smtClean="0"/>
              <a:t>$ 10,00 por cada torta. E a Tortas D`Mais vende cada torta por </a:t>
            </a:r>
            <a:r>
              <a:rPr lang="pt-BR" sz="1200" dirty="0" err="1" smtClean="0"/>
              <a:t>R</a:t>
            </a:r>
            <a:r>
              <a:rPr lang="pt-BR" sz="1200" dirty="0" smtClean="0"/>
              <a:t>$ 21,00. </a:t>
            </a:r>
          </a:p>
          <a:p>
            <a:pPr marL="0" indent="0">
              <a:buNone/>
            </a:pPr>
            <a:r>
              <a:rPr lang="pt-BR" sz="1200" dirty="0" smtClean="0"/>
              <a:t>Com estas </a:t>
            </a:r>
            <a:r>
              <a:rPr lang="pt-BR" sz="1200" dirty="0" err="1" smtClean="0"/>
              <a:t>informações</a:t>
            </a:r>
            <a:r>
              <a:rPr lang="pt-BR" sz="1200" dirty="0" smtClean="0"/>
              <a:t> é possível calcular a margem de contribuição da empresa: </a:t>
            </a:r>
          </a:p>
          <a:p>
            <a:pPr marL="0" indent="0">
              <a:buNone/>
            </a:pPr>
            <a:r>
              <a:rPr lang="pt-BR" sz="1200" dirty="0" smtClean="0"/>
              <a:t>Margem de contribuição = 21,00 - 10,00 - 2,50</a:t>
            </a:r>
            <a:br>
              <a:rPr lang="pt-BR" sz="1200" dirty="0" smtClean="0"/>
            </a:br>
            <a:r>
              <a:rPr lang="pt-BR" sz="1200" dirty="0" smtClean="0"/>
              <a:t>Margem de contribuição = </a:t>
            </a:r>
            <a:r>
              <a:rPr lang="pt-BR" sz="1200" dirty="0" err="1" smtClean="0"/>
              <a:t>R</a:t>
            </a:r>
            <a:r>
              <a:rPr lang="pt-BR" sz="1200" dirty="0" smtClean="0"/>
              <a:t>$ 8,50 é o valor que cada produto contribui para pagar as despesas e custos fixos e ainda gerar o lucro líquido ou prejuízo se for o caso.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79</a:t>
            </a:fld>
            <a:endParaRPr lang="en-US" dirty="0"/>
          </a:p>
        </p:txBody>
      </p:sp>
    </p:spTree>
    <p:extLst>
      <p:ext uri="{BB962C8B-B14F-4D97-AF65-F5344CB8AC3E}">
        <p14:creationId xmlns:p14="http://schemas.microsoft.com/office/powerpoint/2010/main" val="382942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400" kern="1200" baseline="0" noProof="0" dirty="0" smtClean="0">
                <a:solidFill>
                  <a:schemeClr val="tx1"/>
                </a:solidFill>
                <a:latin typeface="+mn-lt"/>
                <a:ea typeface="+mn-ea"/>
                <a:cs typeface="+mn-cs"/>
              </a:rPr>
              <a:t>SAIBA MAIS</a:t>
            </a:r>
          </a:p>
          <a:p>
            <a:r>
              <a:rPr lang="pt-BR" sz="1400" kern="1200" baseline="0" noProof="0" dirty="0" smtClean="0">
                <a:solidFill>
                  <a:schemeClr val="tx1"/>
                </a:solidFill>
                <a:latin typeface="+mn-lt"/>
                <a:ea typeface="+mn-ea"/>
                <a:cs typeface="+mn-cs"/>
              </a:rPr>
              <a:t>Pró labore: O pró labore é um valor fixo, pago ao sócio por mês, se este trabalha na empresa. Este valor deve ser justo com a empresa e com o mercado. Ainda, a definição do pró labore deve ser feita pelo empresário em comum acordo com os sócios, de uma forma que não inviabilize o negócio. Lembre-se também que a empresa deverá ter condição de pagar o pró-labore do sócio com as vendas que fará.</a:t>
            </a:r>
            <a:endParaRPr lang="pt-BR" sz="1400" baseline="0" noProof="0" dirty="0"/>
          </a:p>
        </p:txBody>
      </p:sp>
      <p:sp>
        <p:nvSpPr>
          <p:cNvPr id="4" name="Slide Number Placeholder 3"/>
          <p:cNvSpPr>
            <a:spLocks noGrp="1"/>
          </p:cNvSpPr>
          <p:nvPr>
            <p:ph type="sldNum" sz="quarter" idx="10"/>
          </p:nvPr>
        </p:nvSpPr>
        <p:spPr/>
        <p:txBody>
          <a:bodyPr/>
          <a:lstStyle/>
          <a:p>
            <a:fld id="{E4C567E0-3025-B646-82AC-4E413CF15647}" type="slidenum">
              <a:rPr lang="en-US" smtClean="0"/>
              <a:t>7</a:t>
            </a:fld>
            <a:endParaRPr lang="en-US" dirty="0"/>
          </a:p>
        </p:txBody>
      </p:sp>
    </p:spTree>
    <p:extLst>
      <p:ext uri="{BB962C8B-B14F-4D97-AF65-F5344CB8AC3E}">
        <p14:creationId xmlns:p14="http://schemas.microsoft.com/office/powerpoint/2010/main" val="3591061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p>
          <a:p>
            <a:pPr marL="0" indent="0">
              <a:buNone/>
            </a:pPr>
            <a:endParaRPr lang="pt-BR" sz="1200" dirty="0" smtClean="0"/>
          </a:p>
          <a:p>
            <a:pPr marL="0" indent="0">
              <a:buNone/>
            </a:pPr>
            <a:r>
              <a:rPr lang="pt-BR" sz="1200" dirty="0" smtClean="0"/>
              <a:t>O </a:t>
            </a:r>
            <a:r>
              <a:rPr lang="pt-BR" sz="1200" dirty="0" smtClean="0"/>
              <a:t>valor total das despesas fixas por mês da empresa de tortas é de </a:t>
            </a:r>
            <a:r>
              <a:rPr lang="pt-BR" sz="1200" dirty="0" err="1" smtClean="0"/>
              <a:t>R</a:t>
            </a:r>
            <a:r>
              <a:rPr lang="pt-BR" sz="1200" dirty="0" smtClean="0"/>
              <a:t>$ 6.000,00. </a:t>
            </a:r>
            <a:r>
              <a:rPr lang="pt-BR" sz="1200" dirty="0" err="1" smtClean="0"/>
              <a:t>Ja</a:t>
            </a:r>
            <a:r>
              <a:rPr lang="pt-BR" sz="1200" dirty="0" smtClean="0"/>
              <a:t>́ a sua margem de contribuição é de 40% (R$8,50 da margem de contribuição ÷ R$21,00 do preço de venda do produto). Observe a seguinte conta:</a:t>
            </a:r>
          </a:p>
          <a:p>
            <a:pPr marL="0" indent="0">
              <a:buNone/>
            </a:pPr>
            <a:endParaRPr lang="pt-BR" sz="1200" dirty="0" smtClean="0"/>
          </a:p>
          <a:p>
            <a:pPr marL="0" indent="0">
              <a:buNone/>
            </a:pPr>
            <a:r>
              <a:rPr lang="pt-BR" sz="1200" dirty="0" smtClean="0"/>
              <a:t>Ponto de </a:t>
            </a:r>
            <a:r>
              <a:rPr lang="pt-BR" sz="1200" dirty="0" err="1" smtClean="0"/>
              <a:t>Equilíbrio</a:t>
            </a:r>
            <a:r>
              <a:rPr lang="pt-BR" sz="1200" dirty="0" smtClean="0"/>
              <a:t> em </a:t>
            </a:r>
            <a:r>
              <a:rPr lang="pt-BR" sz="1200" dirty="0" err="1" smtClean="0"/>
              <a:t>R</a:t>
            </a:r>
            <a:r>
              <a:rPr lang="pt-BR" sz="1200" dirty="0" smtClean="0"/>
              <a:t>$= </a:t>
            </a:r>
            <a:r>
              <a:rPr lang="pt-BR" sz="1200" dirty="0" err="1" smtClean="0"/>
              <a:t>R</a:t>
            </a:r>
            <a:r>
              <a:rPr lang="pt-BR" sz="1200" dirty="0" smtClean="0"/>
              <a:t>$ 6.000,00 ÷ 0,40 = </a:t>
            </a:r>
            <a:r>
              <a:rPr lang="pt-BR" sz="1200" dirty="0" err="1" smtClean="0"/>
              <a:t>R</a:t>
            </a:r>
            <a:r>
              <a:rPr lang="pt-BR" sz="1200" dirty="0" smtClean="0"/>
              <a:t>$ 15.000,00 </a:t>
            </a:r>
          </a:p>
          <a:p>
            <a:pPr marL="0" indent="0">
              <a:buNone/>
            </a:pPr>
            <a:endParaRPr lang="pt-BR" sz="1200" dirty="0" smtClean="0"/>
          </a:p>
          <a:p>
            <a:pPr marL="0" indent="0">
              <a:buNone/>
            </a:pPr>
            <a:r>
              <a:rPr lang="pt-BR" sz="1200" dirty="0" smtClean="0"/>
              <a:t>E o que significa o resultado de </a:t>
            </a:r>
            <a:r>
              <a:rPr lang="pt-BR" sz="1200" dirty="0" err="1" smtClean="0"/>
              <a:t>R</a:t>
            </a:r>
            <a:r>
              <a:rPr lang="pt-BR" sz="1200" dirty="0" smtClean="0"/>
              <a:t>$ 15.000,00 encontrado? Significa que com um faturamento de </a:t>
            </a:r>
            <a:r>
              <a:rPr lang="pt-BR" sz="1200" dirty="0" err="1" smtClean="0"/>
              <a:t>R</a:t>
            </a:r>
            <a:r>
              <a:rPr lang="pt-BR" sz="1200" dirty="0" smtClean="0"/>
              <a:t>$ 15.000,00 a empresa </a:t>
            </a:r>
            <a:r>
              <a:rPr lang="pt-BR" sz="1200" dirty="0" err="1" smtClean="0"/>
              <a:t>não</a:t>
            </a:r>
            <a:r>
              <a:rPr lang="pt-BR" sz="1200" dirty="0" smtClean="0"/>
              <a:t> apresenta lucro nem </a:t>
            </a:r>
            <a:r>
              <a:rPr lang="pt-BR" sz="1200" dirty="0" err="1" smtClean="0"/>
              <a:t>prejuízo</a:t>
            </a:r>
            <a:r>
              <a:rPr lang="pt-BR" sz="1200" dirty="0" smtClean="0"/>
              <a:t>, é o “zero a zero”. Para que ela possa obter lucro é necessário que tenha um faturamento superior a </a:t>
            </a:r>
            <a:r>
              <a:rPr lang="pt-BR" sz="1200" dirty="0" err="1" smtClean="0"/>
              <a:t>R</a:t>
            </a:r>
            <a:r>
              <a:rPr lang="pt-BR" sz="1200" dirty="0" smtClean="0"/>
              <a:t>$ 15.000,00. </a:t>
            </a:r>
            <a:br>
              <a:rPr lang="pt-BR" sz="1200" dirty="0" smtClean="0"/>
            </a:br>
            <a:endParaRPr lang="pt-BR" sz="1200" dirty="0" smtClean="0"/>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80</a:t>
            </a:fld>
            <a:endParaRPr lang="en-US" dirty="0"/>
          </a:p>
        </p:txBody>
      </p:sp>
    </p:spTree>
    <p:extLst>
      <p:ext uri="{BB962C8B-B14F-4D97-AF65-F5344CB8AC3E}">
        <p14:creationId xmlns:p14="http://schemas.microsoft.com/office/powerpoint/2010/main" val="85930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pPr marL="0" indent="0">
              <a:buNone/>
            </a:pPr>
            <a:endParaRPr lang="pt-BR" sz="1200" dirty="0" smtClean="0"/>
          </a:p>
          <a:p>
            <a:pPr marL="0" indent="0">
              <a:buNone/>
            </a:pPr>
            <a:r>
              <a:rPr lang="pt-BR" sz="1200" dirty="0" smtClean="0"/>
              <a:t>A empresa de tortas possui despesas fixa mensal de </a:t>
            </a:r>
            <a:r>
              <a:rPr lang="pt-BR" sz="1200" dirty="0" err="1" smtClean="0"/>
              <a:t>R</a:t>
            </a:r>
            <a:r>
              <a:rPr lang="pt-BR" sz="1200" dirty="0" smtClean="0"/>
              <a:t>$ 6.000,00. A margem de </a:t>
            </a:r>
            <a:r>
              <a:rPr lang="pt-BR" sz="1200" dirty="0" err="1" smtClean="0"/>
              <a:t>contribuição</a:t>
            </a:r>
            <a:r>
              <a:rPr lang="pt-BR" sz="1200" dirty="0" smtClean="0"/>
              <a:t> </a:t>
            </a:r>
            <a:r>
              <a:rPr lang="pt-BR" sz="1200" dirty="0" err="1" smtClean="0"/>
              <a:t>unitária</a:t>
            </a:r>
            <a:r>
              <a:rPr lang="pt-BR" sz="1200" dirty="0" smtClean="0"/>
              <a:t> calculada em reais (</a:t>
            </a:r>
            <a:r>
              <a:rPr lang="pt-BR" sz="1200" dirty="0" err="1" smtClean="0"/>
              <a:t>R</a:t>
            </a:r>
            <a:r>
              <a:rPr lang="pt-BR" sz="1200" dirty="0" smtClean="0"/>
              <a:t>$) é de </a:t>
            </a:r>
            <a:r>
              <a:rPr lang="pt-BR" sz="1200" dirty="0" err="1" smtClean="0"/>
              <a:t>R</a:t>
            </a:r>
            <a:r>
              <a:rPr lang="pt-BR" sz="1200" dirty="0" smtClean="0"/>
              <a:t>$ 8,50. Para calcular seu ponto de </a:t>
            </a:r>
            <a:r>
              <a:rPr lang="pt-BR" sz="1200" dirty="0" err="1" smtClean="0"/>
              <a:t>equilíbrio</a:t>
            </a:r>
            <a:r>
              <a:rPr lang="pt-BR" sz="1200" dirty="0" smtClean="0"/>
              <a:t> em quantidade de tortas:</a:t>
            </a:r>
          </a:p>
          <a:p>
            <a:pPr marL="0" indent="0">
              <a:buNone/>
            </a:pPr>
            <a:r>
              <a:rPr lang="pt-BR" sz="1200" dirty="0" smtClean="0"/>
              <a:t> </a:t>
            </a:r>
          </a:p>
          <a:p>
            <a:pPr marL="0" indent="0">
              <a:buNone/>
            </a:pPr>
            <a:r>
              <a:rPr lang="pt-BR" sz="1200" dirty="0" smtClean="0"/>
              <a:t>Ponto de </a:t>
            </a:r>
            <a:r>
              <a:rPr lang="pt-BR" sz="1200" dirty="0" err="1" smtClean="0"/>
              <a:t>Equilíbrio</a:t>
            </a:r>
            <a:r>
              <a:rPr lang="pt-BR" sz="1200" dirty="0" smtClean="0"/>
              <a:t> em quantidade = </a:t>
            </a:r>
            <a:r>
              <a:rPr lang="pt-BR" sz="1200" dirty="0" err="1" smtClean="0"/>
              <a:t>R</a:t>
            </a:r>
            <a:r>
              <a:rPr lang="pt-BR" sz="1200" dirty="0" smtClean="0"/>
              <a:t>$ 6.000,00 ÷ </a:t>
            </a:r>
            <a:r>
              <a:rPr lang="pt-BR" sz="1200" dirty="0" err="1" smtClean="0"/>
              <a:t>R</a:t>
            </a:r>
            <a:r>
              <a:rPr lang="pt-BR" sz="1200" dirty="0" smtClean="0"/>
              <a:t>$ 8,50 = 706 unidades de tortas. </a:t>
            </a:r>
          </a:p>
          <a:p>
            <a:pPr marL="0" indent="0">
              <a:buNone/>
            </a:pPr>
            <a:endParaRPr lang="pt-BR" sz="1200" dirty="0" smtClean="0"/>
          </a:p>
          <a:p>
            <a:pPr marL="0" indent="0">
              <a:buNone/>
            </a:pPr>
            <a:r>
              <a:rPr lang="pt-BR" sz="1200" dirty="0" smtClean="0"/>
              <a:t>E este resultado de 706 unidades significa que com a venda de 706 unidades do produto da empresa (tortas), a empresa </a:t>
            </a:r>
            <a:r>
              <a:rPr lang="pt-BR" sz="1200" dirty="0" err="1" smtClean="0"/>
              <a:t>não</a:t>
            </a:r>
            <a:r>
              <a:rPr lang="pt-BR" sz="1200" dirty="0" smtClean="0"/>
              <a:t> apresentará lucro ou prejuízo. </a:t>
            </a:r>
            <a:r>
              <a:rPr lang="pt-BR" sz="1200" dirty="0" err="1" smtClean="0"/>
              <a:t>Então</a:t>
            </a:r>
            <a:r>
              <a:rPr lang="pt-BR" sz="1200" dirty="0" smtClean="0"/>
              <a:t>, para que ela obtenha lucro é necessário que venda acima de  706 produtos. Quando a empresa passar a vender mais de 706 tortas é que começará a ter lucro.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81</a:t>
            </a:fld>
            <a:endParaRPr lang="en-US" dirty="0"/>
          </a:p>
        </p:txBody>
      </p:sp>
    </p:spTree>
    <p:extLst>
      <p:ext uri="{BB962C8B-B14F-4D97-AF65-F5344CB8AC3E}">
        <p14:creationId xmlns:p14="http://schemas.microsoft.com/office/powerpoint/2010/main" val="3542874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EXEMPLO</a:t>
            </a:r>
            <a:endParaRPr lang="pt-BR" sz="1200" dirty="0" smtClean="0"/>
          </a:p>
          <a:p>
            <a:pPr marL="0" indent="0">
              <a:buNone/>
            </a:pPr>
            <a:endParaRPr lang="pt-BR" sz="1200" dirty="0" smtClean="0"/>
          </a:p>
          <a:p>
            <a:pPr marL="0" indent="0">
              <a:buNone/>
            </a:pPr>
            <a:r>
              <a:rPr lang="pt-BR" sz="1200" dirty="0" smtClean="0"/>
              <a:t>Você deve estar lembrado que a empresa de tortas investiu </a:t>
            </a:r>
            <a:r>
              <a:rPr lang="pt-BR" sz="1200" dirty="0" err="1" smtClean="0"/>
              <a:t>R</a:t>
            </a:r>
            <a:r>
              <a:rPr lang="pt-BR" sz="1200" dirty="0" smtClean="0"/>
              <a:t>$ 90.000,00 para abertura do </a:t>
            </a:r>
            <a:r>
              <a:rPr lang="pt-BR" sz="1200" dirty="0" err="1" smtClean="0"/>
              <a:t>negócio</a:t>
            </a:r>
            <a:r>
              <a:rPr lang="pt-BR" sz="1200" dirty="0" smtClean="0"/>
              <a:t> e tem lucro </a:t>
            </a:r>
            <a:r>
              <a:rPr lang="pt-BR" sz="1200" dirty="0" err="1" smtClean="0"/>
              <a:t>líquido</a:t>
            </a:r>
            <a:r>
              <a:rPr lang="pt-BR" sz="1200" dirty="0" smtClean="0"/>
              <a:t> mensal no valor de </a:t>
            </a:r>
            <a:r>
              <a:rPr lang="pt-BR" sz="1200" dirty="0" err="1" smtClean="0"/>
              <a:t>R</a:t>
            </a:r>
            <a:r>
              <a:rPr lang="pt-BR" sz="1200" dirty="0" smtClean="0"/>
              <a:t>$ 9.992,08. Para calcular o tempo de retorno deste investimento:</a:t>
            </a:r>
          </a:p>
          <a:p>
            <a:pPr marL="0" indent="0">
              <a:buNone/>
            </a:pPr>
            <a:endParaRPr lang="pt-BR" sz="1200" dirty="0" smtClean="0"/>
          </a:p>
          <a:p>
            <a:pPr marL="0" indent="0">
              <a:buNone/>
            </a:pPr>
            <a:r>
              <a:rPr lang="pt-BR" sz="1200" dirty="0" smtClean="0"/>
              <a:t>Prazo de retorno do investimento = </a:t>
            </a:r>
            <a:r>
              <a:rPr lang="pt-BR" sz="1200" dirty="0" err="1" smtClean="0"/>
              <a:t>R</a:t>
            </a:r>
            <a:r>
              <a:rPr lang="pt-BR" sz="1200" dirty="0" smtClean="0"/>
              <a:t>$ 90.000,00÷ 9.992,08 = 9 =&gt; 9 meses</a:t>
            </a:r>
          </a:p>
          <a:p>
            <a:pPr marL="0" indent="0">
              <a:buNone/>
            </a:pPr>
            <a:endParaRPr lang="pt-BR" sz="1200" dirty="0" smtClean="0"/>
          </a:p>
          <a:p>
            <a:pPr marL="0" indent="0">
              <a:buNone/>
            </a:pPr>
            <a:r>
              <a:rPr lang="pt-BR" sz="1200" dirty="0" smtClean="0"/>
              <a:t>Com base neste </a:t>
            </a:r>
            <a:r>
              <a:rPr lang="pt-BR" sz="1200" dirty="0" err="1" smtClean="0"/>
              <a:t>índice</a:t>
            </a:r>
            <a:r>
              <a:rPr lang="pt-BR" sz="1200" dirty="0" smtClean="0"/>
              <a:t> podemos afirmar que, em um prazo de 9 meses, todo o capital investido na empresa de tortas retornará na forma de lucros.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82</a:t>
            </a:fld>
            <a:endParaRPr lang="en-US" dirty="0"/>
          </a:p>
        </p:txBody>
      </p:sp>
    </p:spTree>
    <p:extLst>
      <p:ext uri="{BB962C8B-B14F-4D97-AF65-F5344CB8AC3E}">
        <p14:creationId xmlns:p14="http://schemas.microsoft.com/office/powerpoint/2010/main" val="250913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Saiba Mais:</a:t>
            </a:r>
          </a:p>
          <a:p>
            <a:r>
              <a:rPr lang="pt-BR" dirty="0" smtClean="0"/>
              <a:t>DEFININDO</a:t>
            </a:r>
            <a:r>
              <a:rPr lang="pt-BR" baseline="0" dirty="0" smtClean="0"/>
              <a:t> AS METAS DO SEU NEGÓCIO</a:t>
            </a:r>
            <a:endParaRPr lang="pt-BR" dirty="0" smtClean="0"/>
          </a:p>
          <a:p>
            <a:r>
              <a:rPr lang="pt-BR" dirty="0" smtClean="0"/>
              <a:t>Se você ainda não definiu as metas do seu negócio</a:t>
            </a:r>
            <a:r>
              <a:rPr lang="pt-BR" baseline="0" dirty="0" smtClean="0"/>
              <a:t> ou não sabe como</a:t>
            </a:r>
            <a:r>
              <a:rPr lang="pt-BR" dirty="0" smtClean="0"/>
              <a:t> iniciar o planejamento estratégico do seu negócio, </a:t>
            </a:r>
            <a:r>
              <a:rPr lang="pt-BR" u="sng" dirty="0" smtClean="0"/>
              <a:t>clique</a:t>
            </a:r>
            <a:r>
              <a:rPr lang="pt-BR" u="sng" baseline="0" dirty="0" smtClean="0"/>
              <a:t> aqui</a:t>
            </a:r>
            <a:r>
              <a:rPr lang="pt-BR" u="none" baseline="0" dirty="0" smtClean="0"/>
              <a:t> </a:t>
            </a:r>
            <a:r>
              <a:rPr lang="pt-BR" baseline="0" dirty="0" smtClean="0"/>
              <a:t>para ter mais informações sobre esses assuntos. </a:t>
            </a:r>
          </a:p>
          <a:p>
            <a:r>
              <a:rPr lang="pt-BR" dirty="0" smtClean="0"/>
              <a:t>&lt;c</a:t>
            </a:r>
            <a:r>
              <a:rPr lang="pt-BR" dirty="0" smtClean="0">
                <a:solidFill>
                  <a:srgbClr val="FF0000"/>
                </a:solidFill>
              </a:rPr>
              <a:t>onferir link&gt; </a:t>
            </a:r>
            <a:r>
              <a:rPr lang="pt-BR" dirty="0" err="1" smtClean="0"/>
              <a:t>http</a:t>
            </a:r>
            <a:r>
              <a:rPr lang="pt-BR" dirty="0" smtClean="0"/>
              <a:t>://www.pr.sebrae.com.br/PortalInternet/Destaques/Melhorando-minha-empresa/Planejamento-estrat%C3%A9gico.</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8</a:t>
            </a:fld>
            <a:endParaRPr lang="en-US" dirty="0"/>
          </a:p>
        </p:txBody>
      </p:sp>
    </p:spTree>
    <p:extLst>
      <p:ext uri="{BB962C8B-B14F-4D97-AF65-F5344CB8AC3E}">
        <p14:creationId xmlns:p14="http://schemas.microsoft.com/office/powerpoint/2010/main" val="314007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dirty="0" smtClean="0"/>
              <a:t>DROPDOWN</a:t>
            </a:r>
            <a:r>
              <a:rPr lang="pt-BR" sz="1200" baseline="0" dirty="0" smtClean="0"/>
              <a:t> (ACORDEON):</a:t>
            </a:r>
          </a:p>
          <a:p>
            <a:pPr marL="0" indent="0">
              <a:buNone/>
            </a:pPr>
            <a:endParaRPr lang="pt-BR" sz="1200" dirty="0" smtClean="0"/>
          </a:p>
          <a:p>
            <a:pPr marL="0" indent="0">
              <a:buNone/>
            </a:pPr>
            <a:r>
              <a:rPr lang="pt-BR" sz="1200" dirty="0" smtClean="0"/>
              <a:t>Planejar</a:t>
            </a:r>
            <a:r>
              <a:rPr lang="pt-BR" sz="1200" dirty="0" smtClean="0"/>
              <a:t/>
            </a:r>
            <a:br>
              <a:rPr lang="pt-BR" sz="1200" dirty="0" smtClean="0"/>
            </a:br>
            <a:r>
              <a:rPr lang="pt-BR" sz="1200" dirty="0" smtClean="0"/>
              <a:t>Traçar metas e definir ações e recursos necessários para se obter um resultado desejado.</a:t>
            </a:r>
            <a:br>
              <a:rPr lang="pt-BR" sz="1200" dirty="0" smtClean="0"/>
            </a:br>
            <a:endParaRPr lang="pt-BR" sz="1200" dirty="0" smtClean="0"/>
          </a:p>
          <a:p>
            <a:pPr marL="0" indent="0">
              <a:buNone/>
            </a:pPr>
            <a:r>
              <a:rPr lang="pt-BR" sz="1200" dirty="0" smtClean="0"/>
              <a:t>Organizar</a:t>
            </a:r>
          </a:p>
          <a:p>
            <a:pPr marL="0" indent="0">
              <a:buNone/>
            </a:pPr>
            <a:r>
              <a:rPr lang="pt-BR" sz="1200" dirty="0" smtClean="0"/>
              <a:t>Delegar autoridade, dividindo tarefas e responsabilidades entre as pessoas e distribuir os recursos necessários. </a:t>
            </a:r>
          </a:p>
          <a:p>
            <a:pPr marL="0" indent="0">
              <a:buNone/>
            </a:pPr>
            <a:endParaRPr lang="pt-BR" sz="1200" dirty="0" smtClean="0"/>
          </a:p>
          <a:p>
            <a:pPr marL="0" indent="0">
              <a:buNone/>
            </a:pPr>
            <a:r>
              <a:rPr lang="pt-BR" sz="1200" dirty="0" smtClean="0"/>
              <a:t>Liderar</a:t>
            </a:r>
          </a:p>
          <a:p>
            <a:pPr marL="0" indent="0">
              <a:buNone/>
            </a:pPr>
            <a:r>
              <a:rPr lang="pt-BR" sz="1200" dirty="0" smtClean="0"/>
              <a:t>Conseguir que cada pessoa, voluntariamente, dê o melhor de si, formando um grupo de pessoas unidas, em torno de um objetivo comum.</a:t>
            </a:r>
            <a:br>
              <a:rPr lang="pt-BR" sz="1200" dirty="0" smtClean="0"/>
            </a:br>
            <a:endParaRPr lang="pt-BR" sz="1200" dirty="0" smtClean="0"/>
          </a:p>
          <a:p>
            <a:pPr marL="0" indent="0">
              <a:buNone/>
            </a:pPr>
            <a:r>
              <a:rPr lang="pt-BR" sz="1200" dirty="0" smtClean="0"/>
              <a:t>Controlar</a:t>
            </a:r>
          </a:p>
          <a:p>
            <a:pPr marL="0" indent="0">
              <a:buNone/>
            </a:pPr>
            <a:r>
              <a:rPr lang="pt-BR" sz="1200" dirty="0" smtClean="0"/>
              <a:t>Acompanhar o desenvolvimento das tarefas e tomar decisões, visando à compatibilidade entre objetivos desejados e os resultados alcançados.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11</a:t>
            </a:fld>
            <a:endParaRPr lang="en-US" dirty="0"/>
          </a:p>
        </p:txBody>
      </p:sp>
    </p:spTree>
    <p:extLst>
      <p:ext uri="{BB962C8B-B14F-4D97-AF65-F5344CB8AC3E}">
        <p14:creationId xmlns:p14="http://schemas.microsoft.com/office/powerpoint/2010/main" val="168476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Início da galeria</a:t>
            </a:r>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12</a:t>
            </a:fld>
            <a:endParaRPr lang="en-US" dirty="0"/>
          </a:p>
        </p:txBody>
      </p:sp>
    </p:spTree>
    <p:extLst>
      <p:ext uri="{BB962C8B-B14F-4D97-AF65-F5344CB8AC3E}">
        <p14:creationId xmlns:p14="http://schemas.microsoft.com/office/powerpoint/2010/main" val="347940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Final da galeria</a:t>
            </a:r>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15</a:t>
            </a:fld>
            <a:endParaRPr lang="en-US" dirty="0"/>
          </a:p>
        </p:txBody>
      </p:sp>
    </p:spTree>
    <p:extLst>
      <p:ext uri="{BB962C8B-B14F-4D97-AF65-F5344CB8AC3E}">
        <p14:creationId xmlns:p14="http://schemas.microsoft.com/office/powerpoint/2010/main" val="17209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t>[TOOLTIP]</a:t>
            </a:r>
          </a:p>
          <a:p>
            <a:r>
              <a:rPr lang="pt-BR" sz="1200" dirty="0" smtClean="0"/>
              <a:t>Manutenção da liquidez: significa que os recursos que entram no caixa da empresa serão suficientes para pagar seus compromissos</a:t>
            </a:r>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22</a:t>
            </a:fld>
            <a:endParaRPr lang="en-US" dirty="0"/>
          </a:p>
        </p:txBody>
      </p:sp>
    </p:spTree>
    <p:extLst>
      <p:ext uri="{BB962C8B-B14F-4D97-AF65-F5344CB8AC3E}">
        <p14:creationId xmlns:p14="http://schemas.microsoft.com/office/powerpoint/2010/main" val="106072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Início da galeria</a:t>
            </a:r>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34</a:t>
            </a:fld>
            <a:endParaRPr lang="en-US" dirty="0"/>
          </a:p>
        </p:txBody>
      </p:sp>
    </p:spTree>
    <p:extLst>
      <p:ext uri="{BB962C8B-B14F-4D97-AF65-F5344CB8AC3E}">
        <p14:creationId xmlns:p14="http://schemas.microsoft.com/office/powerpoint/2010/main" val="1678044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latin typeface="+mn-lt"/>
                <a:ea typeface="+mn-ea"/>
                <a:cs typeface="+mn-cs"/>
              </a:rPr>
              <a:t>[final da galeria]</a:t>
            </a:r>
          </a:p>
          <a:p>
            <a:endParaRPr lang="pt-BR" sz="1200" kern="1200" dirty="0" smtClean="0">
              <a:solidFill>
                <a:schemeClr val="tx1"/>
              </a:solidFill>
              <a:latin typeface="+mn-lt"/>
              <a:ea typeface="+mn-ea"/>
              <a:cs typeface="+mn-cs"/>
            </a:endParaRPr>
          </a:p>
          <a:p>
            <a:r>
              <a:rPr lang="pt-BR" sz="1200" kern="1200" dirty="0" smtClean="0">
                <a:solidFill>
                  <a:schemeClr val="tx1"/>
                </a:solidFill>
                <a:latin typeface="+mn-lt"/>
                <a:ea typeface="+mn-ea"/>
                <a:cs typeface="+mn-cs"/>
              </a:rPr>
              <a:t>[TOOLTIP]</a:t>
            </a:r>
          </a:p>
          <a:p>
            <a:r>
              <a:rPr lang="pt-BR" sz="1200" kern="1200" dirty="0" smtClean="0">
                <a:solidFill>
                  <a:schemeClr val="tx1"/>
                </a:solidFill>
                <a:latin typeface="+mn-lt"/>
                <a:ea typeface="+mn-ea"/>
                <a:cs typeface="+mn-cs"/>
              </a:rPr>
              <a:t>Informações do controle de estoque: o montante financeiro do estoque e o valor por linha de produtos; as quantidades em cada item de estoque; a quantidade e custo das mercadorias vendidas; os estoques sem movimentação e a necessidade compras ou reposição de estoques e fluxo de caixa. </a:t>
            </a:r>
          </a:p>
          <a:p>
            <a:endParaRPr lang="pt-BR" dirty="0"/>
          </a:p>
        </p:txBody>
      </p:sp>
      <p:sp>
        <p:nvSpPr>
          <p:cNvPr id="4" name="Slide Number Placeholder 3"/>
          <p:cNvSpPr>
            <a:spLocks noGrp="1"/>
          </p:cNvSpPr>
          <p:nvPr>
            <p:ph type="sldNum" sz="quarter" idx="10"/>
          </p:nvPr>
        </p:nvSpPr>
        <p:spPr/>
        <p:txBody>
          <a:bodyPr/>
          <a:lstStyle/>
          <a:p>
            <a:fld id="{E4C567E0-3025-B646-82AC-4E413CF15647}" type="slidenum">
              <a:rPr lang="en-US" smtClean="0"/>
              <a:t>40</a:t>
            </a:fld>
            <a:endParaRPr lang="en-US" dirty="0"/>
          </a:p>
        </p:txBody>
      </p:sp>
    </p:spTree>
    <p:extLst>
      <p:ext uri="{BB962C8B-B14F-4D97-AF65-F5344CB8AC3E}">
        <p14:creationId xmlns:p14="http://schemas.microsoft.com/office/powerpoint/2010/main" val="3437091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19 de September de 13</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19 de September de 13</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19 de September de 13</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19 de September de 13</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19 de September de 13</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19 de September de 13</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19 de September de 13</a:t>
            </a:fld>
            <a:endParaRPr lang="en-US" dirty="0"/>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19 de September de 13</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19 de September de 13</a:t>
            </a:fld>
            <a:endParaRPr lang="en-US" dirty="0"/>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19 de September de 13</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19 de September de 13</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19 de September de 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comments" Target="../comments/comment17.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comments" Target="../comments/commen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2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comments" Target="../comments/commen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comments" Target="../comments/commen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comments" Target="../comments/commen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comments" Target="../comments/commen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comments" Target="../comments/commen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27.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comments" Target="../comments/commen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omments" Target="../comments/comment35.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4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3782"/>
            <a:ext cx="7848600" cy="1927225"/>
          </a:xfrm>
        </p:spPr>
        <p:txBody>
          <a:bodyPr/>
          <a:lstStyle/>
          <a:p>
            <a:r>
              <a:rPr lang="en-US" sz="3600" dirty="0" smtClean="0"/>
              <a:t>Trilhas de autoatendimento</a:t>
            </a:r>
            <a:endParaRPr lang="en-US" sz="3600" dirty="0">
              <a:solidFill>
                <a:schemeClr val="tx1"/>
              </a:solidFill>
            </a:endParaRPr>
          </a:p>
        </p:txBody>
      </p:sp>
      <p:sp>
        <p:nvSpPr>
          <p:cNvPr id="3" name="Subtitle 2"/>
          <p:cNvSpPr>
            <a:spLocks noGrp="1"/>
          </p:cNvSpPr>
          <p:nvPr>
            <p:ph type="subTitle" idx="1"/>
          </p:nvPr>
        </p:nvSpPr>
        <p:spPr>
          <a:xfrm>
            <a:off x="685800" y="2330966"/>
            <a:ext cx="6400800" cy="967860"/>
          </a:xfrm>
        </p:spPr>
        <p:txBody>
          <a:bodyPr/>
          <a:lstStyle/>
          <a:p>
            <a:r>
              <a:rPr lang="pt-BR" dirty="0" smtClean="0"/>
              <a:t>Momento empresarial (Mapa):</a:t>
            </a:r>
          </a:p>
          <a:p>
            <a:r>
              <a:rPr lang="pt-BR" b="1" dirty="0" smtClean="0"/>
              <a:t>Potencial empreendedor</a:t>
            </a:r>
          </a:p>
        </p:txBody>
      </p:sp>
      <p:graphicFrame>
        <p:nvGraphicFramePr>
          <p:cNvPr id="4" name="Table 3"/>
          <p:cNvGraphicFramePr>
            <a:graphicFrameLocks noGrp="1"/>
          </p:cNvGraphicFramePr>
          <p:nvPr>
            <p:extLst>
              <p:ext uri="{D42A27DB-BD31-4B8C-83A1-F6EECF244321}">
                <p14:modId xmlns:p14="http://schemas.microsoft.com/office/powerpoint/2010/main" val="1454049988"/>
              </p:ext>
            </p:extLst>
          </p:nvPr>
        </p:nvGraphicFramePr>
        <p:xfrm>
          <a:off x="685800" y="3572466"/>
          <a:ext cx="8204536" cy="2926080"/>
        </p:xfrm>
        <a:graphic>
          <a:graphicData uri="http://schemas.openxmlformats.org/drawingml/2006/table">
            <a:tbl>
              <a:tblPr firstRow="1" bandRow="1">
                <a:tableStyleId>{2D5ABB26-0587-4C30-8999-92F81FD0307C}</a:tableStyleId>
              </a:tblPr>
              <a:tblGrid>
                <a:gridCol w="1053613"/>
                <a:gridCol w="4072437"/>
                <a:gridCol w="3078486"/>
              </a:tblGrid>
              <a:tr h="291291">
                <a:tc>
                  <a:txBody>
                    <a:bodyPr/>
                    <a:lstStyle/>
                    <a:p>
                      <a:r>
                        <a:rPr lang="pt-BR" sz="1800" b="0" kern="1200" dirty="0" smtClean="0">
                          <a:solidFill>
                            <a:schemeClr val="tx1"/>
                          </a:solidFill>
                          <a:latin typeface="+mn-lt"/>
                          <a:ea typeface="+mn-ea"/>
                          <a:cs typeface="+mn-cs"/>
                        </a:rPr>
                        <a:t>Trilha 1</a:t>
                      </a:r>
                      <a:endParaRPr lang="en-US" sz="1800" b="0" dirty="0">
                        <a:solidFill>
                          <a:schemeClr val="tx1"/>
                        </a:solidFill>
                      </a:endParaRPr>
                    </a:p>
                  </a:txBody>
                  <a:tcPr/>
                </a:tc>
                <a:tc>
                  <a:txBody>
                    <a:bodyPr/>
                    <a:lstStyle/>
                    <a:p>
                      <a:pPr algn="l" fontAlgn="ctr"/>
                      <a:r>
                        <a:rPr lang="pt-BR" sz="1800" b="0" kern="1200" dirty="0">
                          <a:solidFill>
                            <a:schemeClr val="tx1"/>
                          </a:solidFill>
                          <a:latin typeface="+mn-lt"/>
                          <a:ea typeface="+mn-ea"/>
                          <a:cs typeface="+mn-cs"/>
                        </a:rPr>
                        <a:t>Geração</a:t>
                      </a:r>
                      <a:r>
                        <a:rPr lang="pt-BR" sz="1800" b="0" u="none" strike="noStrike" dirty="0">
                          <a:solidFill>
                            <a:schemeClr val="tx1"/>
                          </a:solidFill>
                          <a:effectLst/>
                        </a:rPr>
                        <a:t> </a:t>
                      </a:r>
                      <a:r>
                        <a:rPr lang="pt-BR" sz="1800" b="0" kern="1200" dirty="0">
                          <a:solidFill>
                            <a:schemeClr val="tx1"/>
                          </a:solidFill>
                          <a:latin typeface="+mn-lt"/>
                          <a:ea typeface="+mn-ea"/>
                          <a:cs typeface="+mn-cs"/>
                        </a:rPr>
                        <a:t>de</a:t>
                      </a:r>
                      <a:r>
                        <a:rPr lang="pt-BR" sz="1800" b="0" u="none" strike="noStrike" dirty="0">
                          <a:solidFill>
                            <a:schemeClr val="tx1"/>
                          </a:solidFill>
                          <a:effectLst/>
                        </a:rPr>
                        <a:t> </a:t>
                      </a:r>
                      <a:r>
                        <a:rPr lang="pt-BR" sz="1800" b="0" kern="1200" dirty="0">
                          <a:solidFill>
                            <a:schemeClr val="tx1"/>
                          </a:solidFill>
                          <a:latin typeface="+mn-lt"/>
                          <a:ea typeface="+mn-ea"/>
                          <a:cs typeface="+mn-cs"/>
                        </a:rPr>
                        <a:t>ideias</a:t>
                      </a:r>
                      <a:r>
                        <a:rPr lang="pt-BR" sz="1800" b="0" u="none" strike="noStrike" dirty="0">
                          <a:solidFill>
                            <a:schemeClr val="tx1"/>
                          </a:solidFill>
                          <a:effectLst/>
                        </a:rPr>
                        <a:t> </a:t>
                      </a:r>
                      <a:r>
                        <a:rPr lang="pt-BR" sz="1800" b="0" kern="1200" dirty="0">
                          <a:solidFill>
                            <a:schemeClr val="tx1"/>
                          </a:solidFill>
                          <a:latin typeface="+mn-lt"/>
                          <a:ea typeface="+mn-ea"/>
                          <a:cs typeface="+mn-cs"/>
                        </a:rPr>
                        <a:t>de</a:t>
                      </a:r>
                      <a:r>
                        <a:rPr lang="pt-BR" sz="1800" b="0" u="none" strike="noStrike" dirty="0">
                          <a:solidFill>
                            <a:schemeClr val="tx1"/>
                          </a:solidFill>
                          <a:effectLst/>
                        </a:rPr>
                        <a:t> </a:t>
                      </a:r>
                      <a:r>
                        <a:rPr lang="pt-BR" sz="1800" b="0" kern="1200" dirty="0" smtClean="0">
                          <a:solidFill>
                            <a:schemeClr val="tx1"/>
                          </a:solidFill>
                          <a:latin typeface="+mn-lt"/>
                          <a:ea typeface="+mn-ea"/>
                          <a:cs typeface="+mn-cs"/>
                        </a:rPr>
                        <a:t>negócios</a:t>
                      </a:r>
                      <a:endParaRPr lang="pt-BR" sz="1800" b="0" kern="1200" dirty="0">
                        <a:solidFill>
                          <a:schemeClr val="tx1"/>
                        </a:solidFill>
                        <a:latin typeface="+mn-lt"/>
                        <a:ea typeface="+mn-ea"/>
                        <a:cs typeface="+mn-cs"/>
                      </a:endParaRPr>
                    </a:p>
                  </a:txBody>
                  <a:tcPr marL="9525" marR="9525" marT="9525" marB="0" anchor="ctr"/>
                </a:tc>
                <a:tc>
                  <a:txBody>
                    <a:bodyPr/>
                    <a:lstStyle/>
                    <a:p>
                      <a:pPr algn="l"/>
                      <a:r>
                        <a:rPr lang="pt-BR" sz="1800" b="0" kern="1200" dirty="0" smtClean="0">
                          <a:solidFill>
                            <a:schemeClr val="tx1"/>
                          </a:solidFill>
                          <a:latin typeface="+mn-lt"/>
                          <a:ea typeface="+mn-ea"/>
                          <a:cs typeface="+mn-cs"/>
                        </a:rPr>
                        <a:t>Praça</a:t>
                      </a:r>
                    </a:p>
                  </a:txBody>
                  <a:tcPr/>
                </a:tc>
              </a:tr>
              <a:tr h="291291">
                <a:tc>
                  <a:txBody>
                    <a:bodyPr/>
                    <a:lstStyle/>
                    <a:p>
                      <a:r>
                        <a:rPr lang="pt-BR" sz="1800" dirty="0" smtClean="0"/>
                        <a:t>Trilha 2</a:t>
                      </a:r>
                      <a:endParaRPr lang="en-US" sz="1800" dirty="0"/>
                    </a:p>
                  </a:txBody>
                  <a:tcPr/>
                </a:tc>
                <a:tc>
                  <a:txBody>
                    <a:bodyPr/>
                    <a:lstStyle/>
                    <a:p>
                      <a:pPr algn="l" fontAlgn="ctr"/>
                      <a:r>
                        <a:rPr lang="pt-BR" sz="1800" u="none" strike="noStrike" dirty="0">
                          <a:effectLst/>
                        </a:rPr>
                        <a:t>Análise de viabilidade do negócio</a:t>
                      </a:r>
                      <a:endParaRPr lang="pt-BR" sz="1800" b="0" i="0" u="none" strike="noStrike" dirty="0">
                        <a:solidFill>
                          <a:srgbClr val="000000"/>
                        </a:solidFill>
                        <a:effectLst/>
                        <a:latin typeface="+mn-lt"/>
                      </a:endParaRPr>
                    </a:p>
                  </a:txBody>
                  <a:tcPr marL="9525" marR="9525" marT="9525" marB="0" anchor="ctr"/>
                </a:tc>
                <a:tc>
                  <a:txBody>
                    <a:bodyPr/>
                    <a:lstStyle/>
                    <a:p>
                      <a:pPr algn="l"/>
                      <a:r>
                        <a:rPr lang="pt-BR" sz="1800" dirty="0" smtClean="0"/>
                        <a:t>Biblioteca</a:t>
                      </a:r>
                      <a:endParaRPr lang="pt-BR" sz="1800" dirty="0">
                        <a:latin typeface="+mn-lt"/>
                      </a:endParaRPr>
                    </a:p>
                  </a:txBody>
                  <a:tcPr/>
                </a:tc>
              </a:tr>
              <a:tr h="291291">
                <a:tc>
                  <a:txBody>
                    <a:bodyPr/>
                    <a:lstStyle/>
                    <a:p>
                      <a:r>
                        <a:rPr lang="pt-BR" sz="1800" b="0" dirty="0" smtClean="0">
                          <a:solidFill>
                            <a:schemeClr val="tx1"/>
                          </a:solidFill>
                        </a:rPr>
                        <a:t>Trilha 3</a:t>
                      </a:r>
                      <a:endParaRPr lang="en-US" sz="1800" b="0" dirty="0">
                        <a:solidFill>
                          <a:schemeClr val="tx1"/>
                        </a:solidFill>
                      </a:endParaRPr>
                    </a:p>
                  </a:txBody>
                  <a:tcPr/>
                </a:tc>
                <a:tc>
                  <a:txBody>
                    <a:bodyPr/>
                    <a:lstStyle/>
                    <a:p>
                      <a:pPr algn="l" fontAlgn="ctr"/>
                      <a:r>
                        <a:rPr lang="pt-BR" sz="1800" b="0" u="none" strike="noStrike" dirty="0">
                          <a:solidFill>
                            <a:schemeClr val="tx1"/>
                          </a:solidFill>
                          <a:effectLst/>
                        </a:rPr>
                        <a:t>Formalização</a:t>
                      </a:r>
                      <a:endParaRPr lang="pt-BR" sz="1800" b="0" i="0" u="none" strike="noStrike" dirty="0">
                        <a:solidFill>
                          <a:schemeClr val="tx1"/>
                        </a:solidFill>
                        <a:effectLst/>
                        <a:latin typeface="+mn-lt"/>
                      </a:endParaRPr>
                    </a:p>
                  </a:txBody>
                  <a:tcPr marL="9525" marR="9525" marT="9525" marB="0" anchor="ctr"/>
                </a:tc>
                <a:tc>
                  <a:txBody>
                    <a:bodyPr/>
                    <a:lstStyle/>
                    <a:p>
                      <a:pPr algn="l"/>
                      <a:r>
                        <a:rPr lang="pt-BR" sz="1800" b="0" dirty="0" smtClean="0">
                          <a:solidFill>
                            <a:schemeClr val="tx1"/>
                          </a:solidFill>
                        </a:rPr>
                        <a:t>Contabilidade</a:t>
                      </a:r>
                      <a:endParaRPr lang="pt-BR" sz="1800" b="0" dirty="0">
                        <a:solidFill>
                          <a:schemeClr val="tx1"/>
                        </a:solidFill>
                        <a:latin typeface="+mn-lt"/>
                      </a:endParaRPr>
                    </a:p>
                  </a:txBody>
                  <a:tcPr/>
                </a:tc>
              </a:tr>
              <a:tr h="291291">
                <a:tc>
                  <a:txBody>
                    <a:bodyPr/>
                    <a:lstStyle/>
                    <a:p>
                      <a:r>
                        <a:rPr lang="pt-BR" sz="1800" b="1" dirty="0" smtClean="0">
                          <a:solidFill>
                            <a:schemeClr val="accent1"/>
                          </a:solidFill>
                        </a:rPr>
                        <a:t>Trilha 4</a:t>
                      </a:r>
                      <a:endParaRPr lang="en-US" sz="1800" b="1" dirty="0">
                        <a:solidFill>
                          <a:schemeClr val="accent1"/>
                        </a:solidFill>
                      </a:endParaRPr>
                    </a:p>
                  </a:txBody>
                  <a:tcPr/>
                </a:tc>
                <a:tc>
                  <a:txBody>
                    <a:bodyPr/>
                    <a:lstStyle/>
                    <a:p>
                      <a:pPr algn="l" fontAlgn="ctr"/>
                      <a:r>
                        <a:rPr lang="pt-BR" sz="1800" b="1" u="none" strike="noStrike" dirty="0">
                          <a:solidFill>
                            <a:schemeClr val="accent1"/>
                          </a:solidFill>
                          <a:effectLst/>
                        </a:rPr>
                        <a:t>Organização e administração</a:t>
                      </a:r>
                      <a:endParaRPr lang="pt-BR" sz="1800" b="1" i="0" u="none" strike="noStrike" dirty="0">
                        <a:solidFill>
                          <a:schemeClr val="accent1"/>
                        </a:solidFill>
                        <a:effectLst/>
                        <a:latin typeface="+mn-lt"/>
                      </a:endParaRPr>
                    </a:p>
                  </a:txBody>
                  <a:tcPr marL="9525" marR="9525" marT="9525" marB="0" anchor="ctr"/>
                </a:tc>
                <a:tc>
                  <a:txBody>
                    <a:bodyPr/>
                    <a:lstStyle/>
                    <a:p>
                      <a:pPr algn="l"/>
                      <a:r>
                        <a:rPr lang="pt-BR" sz="1800" b="1" dirty="0" smtClean="0">
                          <a:solidFill>
                            <a:schemeClr val="accent1"/>
                          </a:solidFill>
                        </a:rPr>
                        <a:t>Centro empresarial</a:t>
                      </a:r>
                      <a:endParaRPr lang="pt-BR" sz="1800" b="1" dirty="0">
                        <a:solidFill>
                          <a:schemeClr val="accent1"/>
                        </a:solidFill>
                        <a:latin typeface="+mn-lt"/>
                      </a:endParaRPr>
                    </a:p>
                  </a:txBody>
                  <a:tcPr/>
                </a:tc>
              </a:tr>
              <a:tr h="291291">
                <a:tc>
                  <a:txBody>
                    <a:bodyPr/>
                    <a:lstStyle/>
                    <a:p>
                      <a:r>
                        <a:rPr lang="pt-BR" sz="1800" b="0" kern="1200" dirty="0" smtClean="0">
                          <a:solidFill>
                            <a:schemeClr val="tx1"/>
                          </a:solidFill>
                          <a:latin typeface="+mn-lt"/>
                          <a:ea typeface="+mn-ea"/>
                          <a:cs typeface="+mn-cs"/>
                        </a:rPr>
                        <a:t>Trilha</a:t>
                      </a:r>
                      <a:r>
                        <a:rPr lang="pt-BR" sz="1800" b="0" dirty="0" smtClean="0">
                          <a:solidFill>
                            <a:schemeClr val="tx1"/>
                          </a:solidFill>
                        </a:rPr>
                        <a:t> 5</a:t>
                      </a:r>
                      <a:endParaRPr lang="en-US" sz="1800" b="0" dirty="0">
                        <a:solidFill>
                          <a:schemeClr val="tx1"/>
                        </a:solidFill>
                      </a:endParaRPr>
                    </a:p>
                  </a:txBody>
                  <a:tcPr/>
                </a:tc>
                <a:tc>
                  <a:txBody>
                    <a:bodyPr/>
                    <a:lstStyle/>
                    <a:p>
                      <a:pPr algn="l" fontAlgn="ctr"/>
                      <a:r>
                        <a:rPr lang="pt-BR" sz="1800" b="0" u="none" strike="noStrike" dirty="0">
                          <a:solidFill>
                            <a:schemeClr val="tx1"/>
                          </a:solidFill>
                          <a:effectLst/>
                        </a:rPr>
                        <a:t>Marketing e </a:t>
                      </a:r>
                      <a:r>
                        <a:rPr lang="pt-BR" sz="1800" b="0" kern="1200" dirty="0">
                          <a:solidFill>
                            <a:schemeClr val="tx1"/>
                          </a:solidFill>
                          <a:latin typeface="+mn-lt"/>
                          <a:ea typeface="+mn-ea"/>
                          <a:cs typeface="+mn-cs"/>
                        </a:rPr>
                        <a:t>vendas</a:t>
                      </a:r>
                    </a:p>
                  </a:txBody>
                  <a:tcPr marL="9525" marR="9525" marT="9525" marB="0" anchor="ctr"/>
                </a:tc>
                <a:tc>
                  <a:txBody>
                    <a:bodyPr/>
                    <a:lstStyle/>
                    <a:p>
                      <a:pPr algn="l"/>
                      <a:r>
                        <a:rPr lang="pt-BR" sz="1800" b="0" dirty="0" smtClean="0">
                          <a:solidFill>
                            <a:schemeClr val="tx1"/>
                          </a:solidFill>
                        </a:rPr>
                        <a:t>Shopping</a:t>
                      </a:r>
                      <a:endParaRPr lang="pt-BR" sz="1800" b="0" dirty="0">
                        <a:solidFill>
                          <a:schemeClr val="tx1"/>
                        </a:solidFill>
                        <a:latin typeface="+mn-lt"/>
                      </a:endParaRPr>
                    </a:p>
                  </a:txBody>
                  <a:tcPr/>
                </a:tc>
              </a:tr>
              <a:tr h="291291">
                <a:tc>
                  <a:txBody>
                    <a:bodyPr/>
                    <a:lstStyle/>
                    <a:p>
                      <a:r>
                        <a:rPr lang="en-US" sz="1800" b="0" dirty="0" smtClean="0">
                          <a:solidFill>
                            <a:schemeClr val="tx1"/>
                          </a:solidFill>
                        </a:rPr>
                        <a:t>Trilha 6</a:t>
                      </a:r>
                      <a:endParaRPr lang="en-US" sz="1800" b="0" dirty="0">
                        <a:solidFill>
                          <a:schemeClr val="tx1"/>
                        </a:solidFill>
                      </a:endParaRPr>
                    </a:p>
                  </a:txBody>
                  <a:tcPr/>
                </a:tc>
                <a:tc>
                  <a:txBody>
                    <a:bodyPr/>
                    <a:lstStyle/>
                    <a:p>
                      <a:pPr algn="l" fontAlgn="ctr"/>
                      <a:r>
                        <a:rPr lang="pt-BR" sz="1800" b="0" kern="1200" dirty="0" smtClean="0">
                          <a:solidFill>
                            <a:schemeClr val="tx1"/>
                          </a:solidFill>
                          <a:latin typeface="+mn-lt"/>
                          <a:ea typeface="+mn-ea"/>
                          <a:cs typeface="+mn-cs"/>
                        </a:rPr>
                        <a:t>Gestão de pessoas</a:t>
                      </a:r>
                      <a:endParaRPr lang="pt-BR" sz="1800" b="0" kern="1200" dirty="0">
                        <a:solidFill>
                          <a:schemeClr val="tx1"/>
                        </a:solidFill>
                        <a:latin typeface="+mn-lt"/>
                        <a:ea typeface="+mn-ea"/>
                        <a:cs typeface="+mn-cs"/>
                      </a:endParaRPr>
                    </a:p>
                  </a:txBody>
                  <a:tcPr marL="9525" marR="9525" marT="9525" marB="0" anchor="ctr"/>
                </a:tc>
                <a:tc>
                  <a:txBody>
                    <a:bodyPr/>
                    <a:lstStyle/>
                    <a:p>
                      <a:pPr algn="l"/>
                      <a:r>
                        <a:rPr lang="pt-BR" sz="1800" b="0" kern="1200" dirty="0" smtClean="0">
                          <a:solidFill>
                            <a:schemeClr val="tx1"/>
                          </a:solidFill>
                          <a:latin typeface="+mn-lt"/>
                          <a:ea typeface="+mn-ea"/>
                          <a:cs typeface="+mn-cs"/>
                        </a:rPr>
                        <a:t>Centro</a:t>
                      </a:r>
                      <a:r>
                        <a:rPr lang="pt-BR" sz="1800" b="0" dirty="0" smtClean="0">
                          <a:solidFill>
                            <a:schemeClr val="tx1"/>
                          </a:solidFill>
                          <a:latin typeface="+mn-lt"/>
                        </a:rPr>
                        <a:t> de capacitação</a:t>
                      </a:r>
                      <a:endParaRPr lang="pt-BR" sz="1800" b="0" dirty="0">
                        <a:solidFill>
                          <a:schemeClr val="tx1"/>
                        </a:solidFill>
                        <a:latin typeface="+mn-lt"/>
                      </a:endParaRPr>
                    </a:p>
                  </a:txBody>
                  <a:tcPr/>
                </a:tc>
              </a:tr>
              <a:tr h="291291">
                <a:tc>
                  <a:txBody>
                    <a:bodyPr/>
                    <a:lstStyle/>
                    <a:p>
                      <a:r>
                        <a:rPr lang="en-US" sz="1800" b="0" dirty="0" smtClean="0">
                          <a:solidFill>
                            <a:schemeClr val="tx1"/>
                          </a:solidFill>
                        </a:rPr>
                        <a:t>Trilha 7</a:t>
                      </a:r>
                      <a:endParaRPr lang="en-US" sz="1800" b="0" dirty="0">
                        <a:solidFill>
                          <a:schemeClr val="tx1"/>
                        </a:solidFill>
                      </a:endParaRPr>
                    </a:p>
                  </a:txBody>
                  <a:tcPr/>
                </a:tc>
                <a:tc>
                  <a:txBody>
                    <a:bodyPr/>
                    <a:lstStyle/>
                    <a:p>
                      <a:pPr algn="l" fontAlgn="ctr"/>
                      <a:r>
                        <a:rPr lang="pt-BR" sz="1800" b="0" kern="1200" dirty="0" smtClean="0">
                          <a:solidFill>
                            <a:schemeClr val="tx1"/>
                          </a:solidFill>
                          <a:latin typeface="+mn-lt"/>
                          <a:ea typeface="+mn-ea"/>
                          <a:cs typeface="+mn-cs"/>
                        </a:rPr>
                        <a:t>Canvas</a:t>
                      </a:r>
                      <a:endParaRPr lang="pt-BR" sz="1800" b="0" kern="1200" dirty="0">
                        <a:solidFill>
                          <a:schemeClr val="tx1"/>
                        </a:solidFill>
                        <a:latin typeface="+mn-lt"/>
                        <a:ea typeface="+mn-ea"/>
                        <a:cs typeface="+mn-cs"/>
                      </a:endParaRPr>
                    </a:p>
                  </a:txBody>
                  <a:tcPr marL="9525" marR="9525" marT="9525" marB="0" anchor="ctr"/>
                </a:tc>
                <a:tc>
                  <a:txBody>
                    <a:bodyPr/>
                    <a:lstStyle/>
                    <a:p>
                      <a:pPr algn="l"/>
                      <a:r>
                        <a:rPr lang="pt-BR" sz="1800" b="0" dirty="0" smtClean="0">
                          <a:solidFill>
                            <a:schemeClr val="tx1"/>
                          </a:solidFill>
                          <a:latin typeface="+mn-lt"/>
                        </a:rPr>
                        <a:t>Universidade</a:t>
                      </a:r>
                      <a:endParaRPr lang="pt-BR" sz="1800" b="0" dirty="0">
                        <a:solidFill>
                          <a:schemeClr val="tx1"/>
                        </a:solidFill>
                        <a:latin typeface="+mn-lt"/>
                      </a:endParaRPr>
                    </a:p>
                  </a:txBody>
                  <a:tcPr/>
                </a:tc>
              </a:tr>
              <a:tr h="291291">
                <a:tc>
                  <a:txBody>
                    <a:bodyPr/>
                    <a:lstStyle/>
                    <a:p>
                      <a:r>
                        <a:rPr lang="en-US" sz="1800" b="0" dirty="0" smtClean="0">
                          <a:solidFill>
                            <a:schemeClr val="tx1"/>
                          </a:solidFill>
                        </a:rPr>
                        <a:t>Trilha</a:t>
                      </a:r>
                      <a:r>
                        <a:rPr lang="en-US" sz="1800" b="0" baseline="0" dirty="0" smtClean="0">
                          <a:solidFill>
                            <a:schemeClr val="tx1"/>
                          </a:solidFill>
                        </a:rPr>
                        <a:t> 8</a:t>
                      </a:r>
                      <a:endParaRPr lang="en-US" sz="1800" b="0" dirty="0">
                        <a:solidFill>
                          <a:schemeClr val="tx1"/>
                        </a:solidFill>
                      </a:endParaRPr>
                    </a:p>
                  </a:txBody>
                  <a:tcPr/>
                </a:tc>
                <a:tc>
                  <a:txBody>
                    <a:bodyPr/>
                    <a:lstStyle/>
                    <a:p>
                      <a:pPr algn="l" fontAlgn="ctr"/>
                      <a:r>
                        <a:rPr lang="pt-BR" sz="1800" b="0" kern="1200" dirty="0" smtClean="0">
                          <a:solidFill>
                            <a:schemeClr val="tx1"/>
                          </a:solidFill>
                          <a:latin typeface="+mn-lt"/>
                          <a:ea typeface="+mn-ea"/>
                          <a:cs typeface="+mn-cs"/>
                        </a:rPr>
                        <a:t>Startups</a:t>
                      </a:r>
                      <a:endParaRPr lang="pt-BR" sz="1800" b="0" kern="1200" dirty="0">
                        <a:solidFill>
                          <a:schemeClr val="tx1"/>
                        </a:solidFill>
                        <a:latin typeface="+mn-lt"/>
                        <a:ea typeface="+mn-ea"/>
                        <a:cs typeface="+mn-cs"/>
                      </a:endParaRPr>
                    </a:p>
                  </a:txBody>
                  <a:tcPr marL="9525" marR="9525" marT="9525" marB="0" anchor="ctr"/>
                </a:tc>
                <a:tc>
                  <a:txBody>
                    <a:bodyPr/>
                    <a:lstStyle/>
                    <a:p>
                      <a:pPr algn="l"/>
                      <a:r>
                        <a:rPr lang="pt-BR" sz="1800" b="0" dirty="0" smtClean="0">
                          <a:solidFill>
                            <a:schemeClr val="tx1"/>
                          </a:solidFill>
                          <a:latin typeface="+mn-lt"/>
                        </a:rPr>
                        <a:t>Centro tecnológico</a:t>
                      </a:r>
                      <a:endParaRPr lang="pt-BR" sz="1800" b="0" dirty="0">
                        <a:solidFill>
                          <a:schemeClr val="tx1"/>
                        </a:solidFill>
                        <a:latin typeface="+mn-lt"/>
                      </a:endParaRPr>
                    </a:p>
                  </a:txBody>
                  <a:tcPr/>
                </a:tc>
              </a:tr>
            </a:tbl>
          </a:graphicData>
        </a:graphic>
      </p:graphicFrame>
    </p:spTree>
    <p:extLst>
      <p:ext uri="{BB962C8B-B14F-4D97-AF65-F5344CB8AC3E}">
        <p14:creationId xmlns:p14="http://schemas.microsoft.com/office/powerpoint/2010/main" val="263492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Um empreendedor, vários papéis</a:t>
            </a:r>
            <a:endParaRPr lang="en-US" sz="2800" dirty="0"/>
          </a:p>
        </p:txBody>
      </p:sp>
      <p:sp>
        <p:nvSpPr>
          <p:cNvPr id="3" name="Content Placeholder 2"/>
          <p:cNvSpPr>
            <a:spLocks noGrp="1"/>
          </p:cNvSpPr>
          <p:nvPr>
            <p:ph idx="1"/>
          </p:nvPr>
        </p:nvSpPr>
        <p:spPr>
          <a:xfrm>
            <a:off x="457200" y="1600200"/>
            <a:ext cx="5273530" cy="4876800"/>
          </a:xfrm>
        </p:spPr>
        <p:txBody>
          <a:bodyPr>
            <a:normAutofit/>
          </a:bodyPr>
          <a:lstStyle/>
          <a:p>
            <a:pPr marL="0" indent="0">
              <a:buNone/>
            </a:pPr>
            <a:r>
              <a:rPr lang="pt-BR" sz="2000" dirty="0" smtClean="0"/>
              <a:t>No início do seu empreendimento, é natural que você execute muitas atividades. Com </a:t>
            </a:r>
            <a:r>
              <a:rPr lang="pt-BR" sz="2000" dirty="0"/>
              <a:t>o tempo, </a:t>
            </a:r>
            <a:r>
              <a:rPr lang="pt-BR" sz="2000" dirty="0" smtClean="0"/>
              <a:t>você </a:t>
            </a:r>
            <a:r>
              <a:rPr lang="pt-BR" sz="2000" dirty="0"/>
              <a:t>pode até contratar alguém para </a:t>
            </a:r>
            <a:r>
              <a:rPr lang="pt-BR" sz="2000" dirty="0" smtClean="0"/>
              <a:t>ajudar </a:t>
            </a:r>
            <a:r>
              <a:rPr lang="pt-BR" sz="2000" dirty="0"/>
              <a:t>a administrar a sua empresa. </a:t>
            </a:r>
            <a:endParaRPr lang="pt-BR" sz="2000" dirty="0" smtClean="0"/>
          </a:p>
          <a:p>
            <a:pPr marL="0" indent="0">
              <a:buNone/>
            </a:pPr>
            <a:endParaRPr lang="pt-BR" sz="2000" dirty="0"/>
          </a:p>
          <a:p>
            <a:pPr marL="0" indent="0">
              <a:buNone/>
            </a:pPr>
            <a:r>
              <a:rPr lang="pt-BR" sz="2000" dirty="0" smtClean="0"/>
              <a:t>Em um determinado momento, as </a:t>
            </a:r>
            <a:r>
              <a:rPr lang="pt-BR" sz="2000" dirty="0"/>
              <a:t>finanças </a:t>
            </a:r>
            <a:r>
              <a:rPr lang="pt-BR" sz="2000" dirty="0" smtClean="0"/>
              <a:t>da sua </a:t>
            </a:r>
            <a:r>
              <a:rPr lang="pt-BR" sz="2000" dirty="0"/>
              <a:t>empresa permitirão contratar colaboradores para lhe ajudar</a:t>
            </a:r>
            <a:r>
              <a:rPr lang="pt-BR" sz="2000" dirty="0" smtClean="0"/>
              <a:t>. Por isso, é importante que você conheça as funções de um administrador dentro da sua empresa. Veja a seguir.</a:t>
            </a:r>
            <a:endParaRPr lang="pt-BR" sz="20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5</a:t>
            </a:r>
            <a:endParaRPr lang="pt-BR" dirty="0">
              <a:solidFill>
                <a:srgbClr val="EEECE1"/>
              </a:solidFill>
            </a:endParaRPr>
          </a:p>
        </p:txBody>
      </p:sp>
      <p:sp>
        <p:nvSpPr>
          <p:cNvPr id="5" name="Rectangle 4"/>
          <p:cNvSpPr/>
          <p:nvPr/>
        </p:nvSpPr>
        <p:spPr>
          <a:xfrm>
            <a:off x="6210873" y="1600200"/>
            <a:ext cx="2700815" cy="45491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Ilustração em dois quadros: No primeiro o </a:t>
            </a:r>
            <a:r>
              <a:rPr lang="en-US" sz="1400" dirty="0" err="1" smtClean="0">
                <a:solidFill>
                  <a:schemeClr val="bg1"/>
                </a:solidFill>
              </a:rPr>
              <a:t>potencial</a:t>
            </a:r>
            <a:r>
              <a:rPr lang="en-US" sz="1400" dirty="0" smtClean="0">
                <a:solidFill>
                  <a:schemeClr val="bg1"/>
                </a:solidFill>
              </a:rPr>
              <a:t> empreendedor com “vários braços”, atendendo telefone, olhando contas, checando uma planilha na prancheta, atendendo um cliente e com diversos panfletos.</a:t>
            </a:r>
          </a:p>
          <a:p>
            <a:pPr algn="ctr"/>
            <a:r>
              <a:rPr lang="en-US" sz="1400" dirty="0" smtClean="0">
                <a:solidFill>
                  <a:schemeClr val="bg1"/>
                </a:solidFill>
              </a:rPr>
              <a:t>No </a:t>
            </a:r>
            <a:r>
              <a:rPr lang="en-US" sz="1400" dirty="0" err="1" smtClean="0">
                <a:solidFill>
                  <a:schemeClr val="bg1"/>
                </a:solidFill>
              </a:rPr>
              <a:t>quadro</a:t>
            </a:r>
            <a:r>
              <a:rPr lang="en-US" sz="1400" dirty="0" smtClean="0">
                <a:solidFill>
                  <a:schemeClr val="bg1"/>
                </a:solidFill>
              </a:rPr>
              <a:t> 2 uma pessoa em cada uma </a:t>
            </a:r>
            <a:r>
              <a:rPr lang="en-US" sz="1400" dirty="0" err="1" smtClean="0">
                <a:solidFill>
                  <a:schemeClr val="bg1"/>
                </a:solidFill>
              </a:rPr>
              <a:t>dessas</a:t>
            </a:r>
            <a:r>
              <a:rPr lang="en-US" sz="1400" dirty="0" smtClean="0">
                <a:solidFill>
                  <a:schemeClr val="bg1"/>
                </a:solidFill>
              </a:rPr>
              <a:t> </a:t>
            </a:r>
            <a:r>
              <a:rPr lang="en-US" sz="1400" dirty="0" err="1" smtClean="0">
                <a:solidFill>
                  <a:schemeClr val="bg1"/>
                </a:solidFill>
              </a:rPr>
              <a:t>funções</a:t>
            </a:r>
            <a:endParaRPr lang="en-US" sz="1400" dirty="0" smtClean="0">
              <a:solidFill>
                <a:schemeClr val="bg1"/>
              </a:solidFill>
            </a:endParaRPr>
          </a:p>
          <a:p>
            <a:pPr algn="ctr"/>
            <a:r>
              <a:rPr lang="en-US" sz="1400" dirty="0" smtClean="0">
                <a:solidFill>
                  <a:schemeClr val="bg1"/>
                </a:solidFill>
              </a:rPr>
              <a:t>15x18cm</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9012214" y="1020734"/>
            <a:ext cx="2139755" cy="1940045"/>
          </a:xfrm>
          <a:prstGeom prst="rect">
            <a:avLst/>
          </a:prstGeom>
        </p:spPr>
      </p:pic>
      <p:pic>
        <p:nvPicPr>
          <p:cNvPr id="7" name="Picture 6"/>
          <p:cNvPicPr>
            <a:picLocks noChangeAspect="1"/>
          </p:cNvPicPr>
          <p:nvPr/>
        </p:nvPicPr>
        <p:blipFill>
          <a:blip r:embed="rId3"/>
          <a:stretch>
            <a:fillRect/>
          </a:stretch>
        </p:blipFill>
        <p:spPr>
          <a:xfrm>
            <a:off x="9012214" y="3074106"/>
            <a:ext cx="2039229" cy="1646214"/>
          </a:xfrm>
          <a:prstGeom prst="rect">
            <a:avLst/>
          </a:prstGeom>
        </p:spPr>
      </p:pic>
    </p:spTree>
    <p:extLst>
      <p:ext uri="{BB962C8B-B14F-4D97-AF65-F5344CB8AC3E}">
        <p14:creationId xmlns:p14="http://schemas.microsoft.com/office/powerpoint/2010/main" val="382864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172" y="533400"/>
            <a:ext cx="8036627" cy="990600"/>
          </a:xfrm>
        </p:spPr>
        <p:txBody>
          <a:bodyPr>
            <a:normAutofit/>
          </a:bodyPr>
          <a:lstStyle/>
          <a:p>
            <a:r>
              <a:rPr lang="en-US" sz="3200" dirty="0" smtClean="0"/>
              <a:t>As funções do administrador</a:t>
            </a:r>
            <a:endParaRPr lang="en-US" sz="3200" dirty="0"/>
          </a:p>
        </p:txBody>
      </p:sp>
      <p:sp>
        <p:nvSpPr>
          <p:cNvPr id="3" name="Content Placeholder 2"/>
          <p:cNvSpPr>
            <a:spLocks noGrp="1"/>
          </p:cNvSpPr>
          <p:nvPr>
            <p:ph idx="1"/>
          </p:nvPr>
        </p:nvSpPr>
        <p:spPr>
          <a:xfrm>
            <a:off x="803582" y="1600200"/>
            <a:ext cx="7569237" cy="4876800"/>
          </a:xfrm>
        </p:spPr>
        <p:txBody>
          <a:bodyPr>
            <a:noAutofit/>
          </a:bodyPr>
          <a:lstStyle/>
          <a:p>
            <a:pPr marL="0" indent="0">
              <a:buNone/>
            </a:pPr>
            <a:r>
              <a:rPr lang="pt-BR" sz="1800" dirty="0" smtClean="0"/>
              <a:t>Conheça as quatro funções básicas da administração que geram o processo administrativo:</a:t>
            </a:r>
          </a:p>
          <a:p>
            <a:pPr marL="0" indent="0">
              <a:buNone/>
            </a:pPr>
            <a:r>
              <a:rPr lang="pt-BR" sz="1800" dirty="0" smtClean="0"/>
              <a:t> </a:t>
            </a:r>
          </a:p>
          <a:p>
            <a:pPr marL="0" indent="0">
              <a:buNone/>
            </a:pPr>
            <a:r>
              <a:rPr lang="pt-BR" sz="1800" b="1" dirty="0" smtClean="0"/>
              <a:t>Planejar</a:t>
            </a:r>
            <a:endParaRPr lang="pt-BR" sz="1800" b="1" dirty="0"/>
          </a:p>
          <a:p>
            <a:pPr marL="0" indent="0">
              <a:buNone/>
            </a:pPr>
            <a:r>
              <a:rPr lang="pt-BR" sz="1800" b="1" dirty="0" smtClean="0"/>
              <a:t>Organizar</a:t>
            </a:r>
          </a:p>
          <a:p>
            <a:pPr marL="0" indent="0">
              <a:buNone/>
            </a:pPr>
            <a:r>
              <a:rPr lang="pt-BR" sz="1800" b="1" dirty="0" smtClean="0"/>
              <a:t>Liderar</a:t>
            </a:r>
          </a:p>
          <a:p>
            <a:pPr marL="0" indent="0">
              <a:buNone/>
            </a:pPr>
            <a:r>
              <a:rPr lang="pt-BR" sz="1800" b="1" dirty="0" smtClean="0"/>
              <a:t>Controlar</a:t>
            </a:r>
          </a:p>
          <a:p>
            <a:pPr marL="0" indent="0">
              <a:buNone/>
            </a:pPr>
            <a:endParaRPr lang="pt-BR" sz="1800" b="1" dirty="0"/>
          </a:p>
          <a:p>
            <a:pPr marL="0" indent="0">
              <a:buNone/>
            </a:pPr>
            <a:r>
              <a:rPr lang="pt-BR" sz="1800" dirty="0"/>
              <a:t>Estas quatro funções estão totalmente relacionadas uma com as outras. As quatro funções não podem ser separadas na prática. O resultado de uma depende do resultado das outras três. Por exemplo, ato de organizar depende de um projeto bem elaborado durante o processo de planejamento, ou seja, de nada adianta tentar organizar algo que não foi bem pensado e planejado. </a:t>
            </a: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6</a:t>
            </a:r>
            <a:endParaRPr lang="pt-BR" dirty="0">
              <a:solidFill>
                <a:srgbClr val="EEECE1"/>
              </a:solidFill>
            </a:endParaRPr>
          </a:p>
        </p:txBody>
      </p:sp>
    </p:spTree>
    <p:extLst>
      <p:ext uri="{BB962C8B-B14F-4D97-AF65-F5344CB8AC3E}">
        <p14:creationId xmlns:p14="http://schemas.microsoft.com/office/powerpoint/2010/main" val="96617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Recursos que precisam ser administrados</a:t>
            </a:r>
            <a:endParaRPr lang="pt-BR" sz="2800" dirty="0"/>
          </a:p>
        </p:txBody>
      </p:sp>
      <p:sp>
        <p:nvSpPr>
          <p:cNvPr id="3" name="Content Placeholder 2"/>
          <p:cNvSpPr>
            <a:spLocks noGrp="1"/>
          </p:cNvSpPr>
          <p:nvPr>
            <p:ph idx="1"/>
          </p:nvPr>
        </p:nvSpPr>
        <p:spPr/>
        <p:txBody>
          <a:bodyPr>
            <a:noAutofit/>
          </a:bodyPr>
          <a:lstStyle/>
          <a:p>
            <a:pPr marL="0" indent="0">
              <a:buNone/>
            </a:pPr>
            <a:r>
              <a:rPr lang="pt-BR" sz="1600" dirty="0" smtClean="0"/>
              <a:t>Você já compreendeu as funções do administrador. Agora vamos conhecer quais são os recursos que você deverá administrar.</a:t>
            </a:r>
            <a:br>
              <a:rPr lang="pt-BR" sz="1600" dirty="0" smtClean="0"/>
            </a:br>
            <a:r>
              <a:rPr lang="pt-BR" sz="1600" dirty="0" smtClean="0"/>
              <a:t>Os recursos de uma empresa são compostos de todos os bens disponíveis que são utilizados durante o processo de produção, comercialização ou prestação de serviço. São quatro tipos básicos: </a:t>
            </a:r>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smtClean="0"/>
          </a:p>
          <a:p>
            <a:pPr marL="0" indent="0">
              <a:buNone/>
            </a:pPr>
            <a:endParaRPr lang="pt-BR" sz="1600" dirty="0"/>
          </a:p>
          <a:p>
            <a:pPr marL="0" indent="0" algn="ctr">
              <a:buNone/>
            </a:pPr>
            <a:endParaRPr lang="pt-BR" sz="1600" dirty="0" smtClean="0"/>
          </a:p>
          <a:p>
            <a:pPr marL="0" indent="0" algn="ctr">
              <a:buNone/>
            </a:pPr>
            <a:r>
              <a:rPr lang="pt-BR" sz="1600" dirty="0" smtClean="0"/>
              <a:t>Recursos Humanos: as pessoas que trabalham para uma empresa; </a:t>
            </a:r>
          </a:p>
        </p:txBody>
      </p:sp>
      <p:sp>
        <p:nvSpPr>
          <p:cNvPr id="4" name="Rectangle 3"/>
          <p:cNvSpPr/>
          <p:nvPr/>
        </p:nvSpPr>
        <p:spPr>
          <a:xfrm>
            <a:off x="2750068" y="3533973"/>
            <a:ext cx="3628153" cy="17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Ilustração de várias pessoas, homens e mulheres, um de jaleco, um de uniforme, um de boné, um de capacete, um de terno/camisa social</a:t>
            </a:r>
            <a:r>
              <a:rPr lang="en-US" sz="1400" dirty="0" smtClean="0">
                <a:solidFill>
                  <a:srgbClr val="FFFFFF"/>
                </a:solidFill>
              </a:rPr>
              <a:t>.</a:t>
            </a:r>
          </a:p>
          <a:p>
            <a:pPr algn="ctr"/>
            <a:r>
              <a:rPr lang="en-US" sz="1400" dirty="0" smtClean="0">
                <a:solidFill>
                  <a:srgbClr val="FFFFFF"/>
                </a:solidFill>
              </a:rPr>
              <a:t>13x9cm</a:t>
            </a: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358951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Recursos que precisam ser administrados</a:t>
            </a:r>
            <a:endParaRPr lang="pt-BR" sz="2800" dirty="0"/>
          </a:p>
        </p:txBody>
      </p:sp>
      <p:sp>
        <p:nvSpPr>
          <p:cNvPr id="3" name="Content Placeholder 2"/>
          <p:cNvSpPr>
            <a:spLocks noGrp="1"/>
          </p:cNvSpPr>
          <p:nvPr>
            <p:ph idx="1"/>
          </p:nvPr>
        </p:nvSpPr>
        <p:spPr/>
        <p:txBody>
          <a:bodyPr>
            <a:noAutofit/>
          </a:bodyPr>
          <a:lstStyle/>
          <a:p>
            <a:pPr marL="0" indent="0">
              <a:buNone/>
            </a:pPr>
            <a:r>
              <a:rPr lang="pt-BR" sz="1600" dirty="0" smtClean="0"/>
              <a:t>Você já compreendeu as funções do administrador. Agora vamos conhecer quais são os recursos que você deverá administrar.</a:t>
            </a:r>
            <a:br>
              <a:rPr lang="pt-BR" sz="1600" dirty="0" smtClean="0"/>
            </a:br>
            <a:r>
              <a:rPr lang="pt-BR" sz="1600" dirty="0" smtClean="0"/>
              <a:t>Os recursos de uma empresa são compostos de todos os bens disponíveis que são utilizados durante o processo de produção, comercialização ou prestação de serviço. São quatro tipos básicos: </a:t>
            </a:r>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lgn="ctr">
              <a:buNone/>
            </a:pPr>
            <a:r>
              <a:rPr lang="pt-BR" sz="1600" dirty="0" smtClean="0"/>
              <a:t>Recursos Monetários: a quantia de dinheiro utilizada para negociar produtos e </a:t>
            </a:r>
          </a:p>
          <a:p>
            <a:pPr marL="0" indent="0" algn="ctr">
              <a:buNone/>
            </a:pPr>
            <a:r>
              <a:rPr lang="pt-BR" sz="1600" dirty="0" smtClean="0"/>
              <a:t>serviços para a sua empresa; </a:t>
            </a:r>
          </a:p>
        </p:txBody>
      </p:sp>
      <p:sp>
        <p:nvSpPr>
          <p:cNvPr id="4" name="Rectangle 3"/>
          <p:cNvSpPr/>
          <p:nvPr/>
        </p:nvSpPr>
        <p:spPr>
          <a:xfrm>
            <a:off x="3018179" y="3181195"/>
            <a:ext cx="3628153" cy="17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Montante de dinheiro, cartão de banco, cheque, boleto de banco, nota fiscal. </a:t>
            </a:r>
            <a:endParaRPr lang="en-US" sz="1400" dirty="0" smtClean="0">
              <a:solidFill>
                <a:srgbClr val="FFFFFF"/>
              </a:solidFill>
            </a:endParaRPr>
          </a:p>
          <a:p>
            <a:pPr algn="ctr"/>
            <a:r>
              <a:rPr lang="en-US" sz="1400" dirty="0" smtClean="0">
                <a:solidFill>
                  <a:srgbClr val="FFFFFF"/>
                </a:solidFill>
              </a:rPr>
              <a:t>13x9cm</a:t>
            </a: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353184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Recursos que precisam ser administrados</a:t>
            </a:r>
            <a:endParaRPr lang="pt-BR" sz="2800" dirty="0"/>
          </a:p>
        </p:txBody>
      </p:sp>
      <p:sp>
        <p:nvSpPr>
          <p:cNvPr id="3" name="Content Placeholder 2"/>
          <p:cNvSpPr>
            <a:spLocks noGrp="1"/>
          </p:cNvSpPr>
          <p:nvPr>
            <p:ph idx="1"/>
          </p:nvPr>
        </p:nvSpPr>
        <p:spPr/>
        <p:txBody>
          <a:bodyPr>
            <a:noAutofit/>
          </a:bodyPr>
          <a:lstStyle/>
          <a:p>
            <a:pPr marL="0" indent="0">
              <a:buNone/>
            </a:pPr>
            <a:r>
              <a:rPr lang="pt-BR" sz="1600" dirty="0" smtClean="0"/>
              <a:t>Você já compreendeu as funções do administrador. Agora vamos conhecer quais são os recursos que você deverá administrar.</a:t>
            </a:r>
            <a:br>
              <a:rPr lang="pt-BR" sz="1600" dirty="0" smtClean="0"/>
            </a:br>
            <a:r>
              <a:rPr lang="pt-BR" sz="1600" dirty="0" smtClean="0"/>
              <a:t>Os recursos de uma empresa são compostos de todos os bens disponíveis que são utilizados durante o processo de produção, comercialização ou prestação de serviço. São quatro tipos básicos: </a:t>
            </a:r>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lgn="ctr">
              <a:buNone/>
            </a:pPr>
            <a:r>
              <a:rPr lang="pt-BR" sz="1600" dirty="0" smtClean="0"/>
              <a:t>Matéria Prima ou Mercadoria Vendida: os elementos utilizados para a fabricação e </a:t>
            </a:r>
          </a:p>
          <a:p>
            <a:pPr marL="0" indent="0" algn="ctr">
              <a:buNone/>
            </a:pPr>
            <a:r>
              <a:rPr lang="pt-BR" sz="1600" dirty="0" smtClean="0"/>
              <a:t>venda de seus produtos; </a:t>
            </a:r>
          </a:p>
          <a:p>
            <a:pPr marL="0" indent="0">
              <a:buNone/>
            </a:pPr>
            <a:endParaRPr lang="pt-BR" sz="1600" dirty="0"/>
          </a:p>
        </p:txBody>
      </p:sp>
      <p:sp>
        <p:nvSpPr>
          <p:cNvPr id="4" name="Rectangle 3"/>
          <p:cNvSpPr/>
          <p:nvPr/>
        </p:nvSpPr>
        <p:spPr>
          <a:xfrm>
            <a:off x="3018179" y="3181195"/>
            <a:ext cx="3628153" cy="17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Caixas de estoque entrando ou saindo de um </a:t>
            </a:r>
            <a:r>
              <a:rPr lang="en-US" sz="1400" dirty="0" err="1" smtClean="0">
                <a:solidFill>
                  <a:srgbClr val="FFFFFF"/>
                </a:solidFill>
              </a:rPr>
              <a:t>caminhão</a:t>
            </a:r>
            <a:r>
              <a:rPr lang="en-US" sz="1400" dirty="0" smtClean="0">
                <a:solidFill>
                  <a:srgbClr val="FFFFFF"/>
                </a:solidFill>
              </a:rPr>
              <a:t>.</a:t>
            </a:r>
          </a:p>
          <a:p>
            <a:pPr algn="ctr"/>
            <a:r>
              <a:rPr lang="en-US" sz="1400" dirty="0">
                <a:solidFill>
                  <a:srgbClr val="FFFFFF"/>
                </a:solidFill>
              </a:rPr>
              <a:t>13x9cm</a:t>
            </a: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3306757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Recursos que precisam ser administrados</a:t>
            </a:r>
            <a:endParaRPr lang="pt-BR" sz="2800" dirty="0"/>
          </a:p>
        </p:txBody>
      </p:sp>
      <p:sp>
        <p:nvSpPr>
          <p:cNvPr id="3" name="Content Placeholder 2"/>
          <p:cNvSpPr>
            <a:spLocks noGrp="1"/>
          </p:cNvSpPr>
          <p:nvPr>
            <p:ph idx="1"/>
          </p:nvPr>
        </p:nvSpPr>
        <p:spPr/>
        <p:txBody>
          <a:bodyPr>
            <a:noAutofit/>
          </a:bodyPr>
          <a:lstStyle/>
          <a:p>
            <a:pPr marL="0" indent="0">
              <a:buNone/>
            </a:pPr>
            <a:r>
              <a:rPr lang="pt-BR" sz="1600" dirty="0" smtClean="0"/>
              <a:t>Você já compreendeu as funções do administrador. Agora vamos conhecer quais são os recursos que você deverá administrar.</a:t>
            </a:r>
            <a:br>
              <a:rPr lang="pt-BR" sz="1600" dirty="0" smtClean="0"/>
            </a:br>
            <a:r>
              <a:rPr lang="pt-BR" sz="1600" dirty="0" smtClean="0"/>
              <a:t>Os recursos de uma empresa são compostos de todos os bens disponíveis que são utilizados durante o processo de produção, comercialização ou prestação de serviço. São quatro tipos básicos: </a:t>
            </a:r>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smtClean="0"/>
          </a:p>
          <a:p>
            <a:pPr marL="0" indent="0">
              <a:buNone/>
            </a:pPr>
            <a:endParaRPr lang="pt-BR" sz="1600" dirty="0"/>
          </a:p>
          <a:p>
            <a:pPr marL="0" indent="0" algn="ctr">
              <a:buNone/>
            </a:pPr>
            <a:r>
              <a:rPr lang="pt-BR" sz="1600" dirty="0" smtClean="0"/>
              <a:t>Bens de capital: as máquinas e equipamentos utilizados durante o processo de </a:t>
            </a:r>
          </a:p>
          <a:p>
            <a:pPr marL="0" indent="0" algn="ctr">
              <a:buNone/>
            </a:pPr>
            <a:r>
              <a:rPr lang="pt-BR" sz="1600" dirty="0" smtClean="0"/>
              <a:t>fabricação/comercialização/prestação de serviço. </a:t>
            </a:r>
          </a:p>
          <a:p>
            <a:pPr marL="0" indent="0">
              <a:buNone/>
            </a:pPr>
            <a:endParaRPr lang="pt-BR" sz="1600" dirty="0"/>
          </a:p>
        </p:txBody>
      </p:sp>
      <p:sp>
        <p:nvSpPr>
          <p:cNvPr id="4" name="Rectangle 3"/>
          <p:cNvSpPr/>
          <p:nvPr/>
        </p:nvSpPr>
        <p:spPr>
          <a:xfrm>
            <a:off x="3018179" y="3181195"/>
            <a:ext cx="3628153" cy="17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Computadores, </a:t>
            </a:r>
            <a:r>
              <a:rPr lang="en-US" sz="1400" dirty="0" err="1">
                <a:solidFill>
                  <a:srgbClr val="FFFFFF"/>
                </a:solidFill>
              </a:rPr>
              <a:t>paleteira</a:t>
            </a:r>
            <a:r>
              <a:rPr lang="en-US" sz="1400" dirty="0">
                <a:solidFill>
                  <a:srgbClr val="FFFFFF"/>
                </a:solidFill>
              </a:rPr>
              <a:t> </a:t>
            </a:r>
            <a:r>
              <a:rPr lang="en-US" sz="1400" dirty="0" err="1">
                <a:solidFill>
                  <a:srgbClr val="FFFFFF"/>
                </a:solidFill>
              </a:rPr>
              <a:t>mecanica</a:t>
            </a:r>
            <a:r>
              <a:rPr lang="en-US" sz="1400" dirty="0">
                <a:solidFill>
                  <a:srgbClr val="FFFFFF"/>
                </a:solidFill>
              </a:rPr>
              <a:t>, </a:t>
            </a:r>
            <a:r>
              <a:rPr lang="en-US" sz="1400" dirty="0" smtClean="0">
                <a:solidFill>
                  <a:srgbClr val="FFFFFF"/>
                </a:solidFill>
              </a:rPr>
              <a:t>caixas registradora, emissoras de cupons fiscais, forno, escada grande</a:t>
            </a:r>
            <a:r>
              <a:rPr lang="en-US" sz="1400" dirty="0">
                <a:solidFill>
                  <a:srgbClr val="FFFFFF"/>
                </a:solidFill>
              </a:rPr>
              <a:t> </a:t>
            </a:r>
            <a:r>
              <a:rPr lang="en-US" sz="1400" dirty="0" smtClean="0">
                <a:solidFill>
                  <a:srgbClr val="FFFFFF"/>
                </a:solidFill>
              </a:rPr>
              <a:t>e uma </a:t>
            </a:r>
            <a:r>
              <a:rPr lang="en-US" sz="1400" dirty="0" err="1" smtClean="0">
                <a:solidFill>
                  <a:srgbClr val="FFFFFF"/>
                </a:solidFill>
              </a:rPr>
              <a:t>furadeira</a:t>
            </a:r>
            <a:r>
              <a:rPr lang="en-US" sz="1400" dirty="0" smtClean="0">
                <a:solidFill>
                  <a:srgbClr val="FFFFFF"/>
                </a:solidFill>
              </a:rPr>
              <a:t>.</a:t>
            </a:r>
          </a:p>
          <a:p>
            <a:pPr algn="ctr"/>
            <a:r>
              <a:rPr lang="en-US" sz="1400" dirty="0" smtClean="0">
                <a:solidFill>
                  <a:srgbClr val="FFFFFF"/>
                </a:solidFill>
              </a:rPr>
              <a:t>13x9cm</a:t>
            </a: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364623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Eficácia e eficiência</a:t>
            </a:r>
            <a:endParaRPr lang="en-US" sz="3200" dirty="0"/>
          </a:p>
        </p:txBody>
      </p:sp>
      <p:sp>
        <p:nvSpPr>
          <p:cNvPr id="3" name="Content Placeholder 2"/>
          <p:cNvSpPr>
            <a:spLocks noGrp="1"/>
          </p:cNvSpPr>
          <p:nvPr>
            <p:ph idx="1"/>
          </p:nvPr>
        </p:nvSpPr>
        <p:spPr/>
        <p:txBody>
          <a:bodyPr>
            <a:noAutofit/>
          </a:bodyPr>
          <a:lstStyle/>
          <a:p>
            <a:pPr marL="0" indent="0">
              <a:buNone/>
            </a:pPr>
            <a:r>
              <a:rPr lang="pt-BR" sz="1800" dirty="0" smtClean="0"/>
              <a:t>Você administrador deve gerenciar estes recursos da melhor maneira possível. Para isto você deve se empenhar em ser eficiente, não apenas eficaz. </a:t>
            </a:r>
          </a:p>
          <a:p>
            <a:pPr marL="0" indent="0">
              <a:buNone/>
            </a:pPr>
            <a:r>
              <a:rPr lang="pt-BR" sz="1800" dirty="0" smtClean="0"/>
              <a:t>Veja a diferença entre esses dois termos:</a:t>
            </a:r>
          </a:p>
          <a:p>
            <a:pPr marL="0" indent="0">
              <a:buNone/>
            </a:pPr>
            <a:endParaRPr lang="pt-BR" sz="1800" dirty="0" smtClean="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r>
              <a:rPr lang="pt-BR" sz="1800" dirty="0" smtClean="0"/>
              <a:t>Assim, é melhor que você seja um </a:t>
            </a:r>
            <a:r>
              <a:rPr lang="pt-BR" sz="1800" b="1" dirty="0" smtClean="0"/>
              <a:t>empresário eficiente</a:t>
            </a:r>
            <a:r>
              <a:rPr lang="pt-BR" sz="1800" dirty="0" smtClean="0"/>
              <a:t>!</a:t>
            </a:r>
            <a:endParaRPr lang="pt-BR" sz="1800" dirty="0"/>
          </a:p>
          <a:p>
            <a:pPr marL="0" indent="0">
              <a:buNone/>
            </a:pPr>
            <a:endParaRPr lang="pt-BR" sz="1800" dirty="0"/>
          </a:p>
        </p:txBody>
      </p:sp>
      <p:sp>
        <p:nvSpPr>
          <p:cNvPr id="4" name="TextBox 3"/>
          <p:cNvSpPr txBox="1"/>
          <p:nvPr/>
        </p:nvSpPr>
        <p:spPr>
          <a:xfrm>
            <a:off x="457200" y="3120072"/>
            <a:ext cx="3896438" cy="1754327"/>
          </a:xfrm>
          <a:prstGeom prst="rect">
            <a:avLst/>
          </a:prstGeom>
          <a:noFill/>
        </p:spPr>
        <p:txBody>
          <a:bodyPr wrap="square" rtlCol="0">
            <a:spAutoFit/>
          </a:bodyPr>
          <a:lstStyle/>
          <a:p>
            <a:r>
              <a:rPr lang="pt-BR" b="1" dirty="0"/>
              <a:t>EMPRESÁRIO EFICAZ </a:t>
            </a:r>
            <a:endParaRPr lang="pt-BR" b="1" dirty="0" smtClean="0"/>
          </a:p>
          <a:p>
            <a:endParaRPr lang="pt-BR" b="1" dirty="0"/>
          </a:p>
          <a:p>
            <a:r>
              <a:rPr lang="pt-BR" dirty="0"/>
              <a:t>Utiliza os recursos (financeiros, materiais, humanos, etc) de que dispõe para alcançar suas metas e </a:t>
            </a:r>
            <a:r>
              <a:rPr lang="pt-BR" dirty="0" smtClean="0"/>
              <a:t>para realizar </a:t>
            </a:r>
            <a:r>
              <a:rPr lang="pt-BR" dirty="0"/>
              <a:t>suas vendas</a:t>
            </a:r>
            <a:r>
              <a:rPr lang="pt-BR" dirty="0" smtClean="0"/>
              <a:t>.</a:t>
            </a:r>
            <a:endParaRPr lang="pt-BR" dirty="0"/>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8</a:t>
            </a:r>
            <a:endParaRPr lang="pt-BR" dirty="0">
              <a:solidFill>
                <a:srgbClr val="EEECE1"/>
              </a:solidFill>
            </a:endParaRPr>
          </a:p>
        </p:txBody>
      </p:sp>
    </p:spTree>
    <p:extLst>
      <p:ext uri="{BB962C8B-B14F-4D97-AF65-F5344CB8AC3E}">
        <p14:creationId xmlns:p14="http://schemas.microsoft.com/office/powerpoint/2010/main" val="79577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Eficácia e eficiência</a:t>
            </a:r>
            <a:endParaRPr lang="en-US" sz="3200" dirty="0"/>
          </a:p>
        </p:txBody>
      </p:sp>
      <p:sp>
        <p:nvSpPr>
          <p:cNvPr id="3" name="Content Placeholder 2"/>
          <p:cNvSpPr>
            <a:spLocks noGrp="1"/>
          </p:cNvSpPr>
          <p:nvPr>
            <p:ph idx="1"/>
          </p:nvPr>
        </p:nvSpPr>
        <p:spPr/>
        <p:txBody>
          <a:bodyPr>
            <a:noAutofit/>
          </a:bodyPr>
          <a:lstStyle/>
          <a:p>
            <a:pPr marL="0" indent="0">
              <a:buNone/>
            </a:pPr>
            <a:r>
              <a:rPr lang="pt-BR" sz="1800" dirty="0" smtClean="0"/>
              <a:t>Você administrador deve gerenciar estes recursos da melhor maneira possível. Para isto você deve se empenhar em ser eficiente, não apenas eficaz. </a:t>
            </a:r>
          </a:p>
          <a:p>
            <a:pPr marL="0" indent="0">
              <a:buNone/>
            </a:pPr>
            <a:r>
              <a:rPr lang="pt-BR" sz="1800" dirty="0" smtClean="0"/>
              <a:t>Veja a diferença entre esses dois termos:</a:t>
            </a:r>
          </a:p>
          <a:p>
            <a:pPr marL="0" indent="0">
              <a:buNone/>
            </a:pPr>
            <a:endParaRPr lang="pt-BR" sz="1800" dirty="0" smtClean="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r>
              <a:rPr lang="pt-BR" sz="1800" dirty="0" smtClean="0"/>
              <a:t>Assim, é melhor que você seja um </a:t>
            </a:r>
            <a:r>
              <a:rPr lang="pt-BR" sz="1800" b="1" dirty="0" smtClean="0"/>
              <a:t>empresário eficiente</a:t>
            </a:r>
            <a:r>
              <a:rPr lang="pt-BR" sz="1800" dirty="0" smtClean="0"/>
              <a:t>!</a:t>
            </a:r>
            <a:endParaRPr lang="pt-BR" sz="1800" dirty="0"/>
          </a:p>
          <a:p>
            <a:pPr marL="0" indent="0">
              <a:buNone/>
            </a:pPr>
            <a:endParaRPr lang="pt-BR" sz="1800" dirty="0"/>
          </a:p>
        </p:txBody>
      </p:sp>
      <p:sp>
        <p:nvSpPr>
          <p:cNvPr id="5" name="TextBox 4"/>
          <p:cNvSpPr txBox="1"/>
          <p:nvPr/>
        </p:nvSpPr>
        <p:spPr>
          <a:xfrm>
            <a:off x="4632431" y="3134241"/>
            <a:ext cx="3752125" cy="2308324"/>
          </a:xfrm>
          <a:prstGeom prst="rect">
            <a:avLst/>
          </a:prstGeom>
          <a:noFill/>
        </p:spPr>
        <p:txBody>
          <a:bodyPr wrap="square" rtlCol="0">
            <a:spAutoFit/>
          </a:bodyPr>
          <a:lstStyle/>
          <a:p>
            <a:r>
              <a:rPr lang="pt-BR" b="1" dirty="0" smtClean="0"/>
              <a:t>EMPRESÁRIO EFICIÊNTE </a:t>
            </a:r>
          </a:p>
          <a:p>
            <a:endParaRPr lang="pt-BR" b="1" dirty="0"/>
          </a:p>
          <a:p>
            <a:r>
              <a:rPr lang="pt-BR" dirty="0" smtClean="0"/>
              <a:t>Não </a:t>
            </a:r>
            <a:r>
              <a:rPr lang="pt-BR" dirty="0"/>
              <a:t>desperdiça </a:t>
            </a:r>
            <a:r>
              <a:rPr lang="pt-BR" dirty="0" smtClean="0"/>
              <a:t>recursos (</a:t>
            </a:r>
            <a:r>
              <a:rPr lang="pt-BR" dirty="0"/>
              <a:t>financeiros, materiais, humanos, </a:t>
            </a:r>
            <a:r>
              <a:rPr lang="pt-BR" dirty="0" err="1"/>
              <a:t>etc</a:t>
            </a:r>
            <a:r>
              <a:rPr lang="pt-BR" dirty="0"/>
              <a:t>) </a:t>
            </a:r>
            <a:r>
              <a:rPr lang="pt-BR" dirty="0" smtClean="0"/>
              <a:t>e </a:t>
            </a:r>
            <a:r>
              <a:rPr lang="pt-BR" dirty="0"/>
              <a:t>utiliza o máximo possível de recursos durante o processo de produção. </a:t>
            </a:r>
          </a:p>
          <a:p>
            <a:endParaRPr lang="pt-BR" dirty="0"/>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8</a:t>
            </a:r>
            <a:endParaRPr lang="pt-BR" dirty="0">
              <a:solidFill>
                <a:srgbClr val="EEECE1"/>
              </a:solidFill>
            </a:endParaRPr>
          </a:p>
        </p:txBody>
      </p:sp>
    </p:spTree>
    <p:extLst>
      <p:ext uri="{BB962C8B-B14F-4D97-AF65-F5344CB8AC3E}">
        <p14:creationId xmlns:p14="http://schemas.microsoft.com/office/powerpoint/2010/main" val="3035528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Encerramento</a:t>
            </a:r>
            <a:endParaRPr lang="en-US" sz="3200" dirty="0"/>
          </a:p>
        </p:txBody>
      </p:sp>
      <p:sp>
        <p:nvSpPr>
          <p:cNvPr id="3" name="Content Placeholder 2"/>
          <p:cNvSpPr>
            <a:spLocks noGrp="1"/>
          </p:cNvSpPr>
          <p:nvPr>
            <p:ph idx="1"/>
          </p:nvPr>
        </p:nvSpPr>
        <p:spPr>
          <a:xfrm>
            <a:off x="457200" y="1600200"/>
            <a:ext cx="5272006" cy="4876800"/>
          </a:xfrm>
        </p:spPr>
        <p:txBody>
          <a:bodyPr>
            <a:noAutofit/>
          </a:bodyPr>
          <a:lstStyle/>
          <a:p>
            <a:pPr marL="0" indent="0">
              <a:buNone/>
            </a:pPr>
            <a:r>
              <a:rPr lang="pt-BR" sz="1800" dirty="0"/>
              <a:t>Nesta </a:t>
            </a:r>
            <a:r>
              <a:rPr lang="pt-BR" sz="1800" dirty="0" smtClean="0"/>
              <a:t>parada você conheceu a </a:t>
            </a:r>
            <a:r>
              <a:rPr lang="pt-BR" sz="1800" dirty="0"/>
              <a:t>importância e o papel da administração em uma empresa</a:t>
            </a:r>
            <a:r>
              <a:rPr lang="pt-BR" sz="1800" dirty="0" smtClean="0"/>
              <a:t>. Também pode descobrir quais </a:t>
            </a:r>
            <a:r>
              <a:rPr lang="pt-BR" sz="1800" dirty="0"/>
              <a:t>são as funções de um </a:t>
            </a:r>
            <a:r>
              <a:rPr lang="pt-BR" sz="1800" dirty="0" smtClean="0"/>
              <a:t>administrador e os </a:t>
            </a:r>
            <a:r>
              <a:rPr lang="pt-BR" sz="1800" dirty="0"/>
              <a:t>recursos que você deverá </a:t>
            </a:r>
            <a:r>
              <a:rPr lang="pt-BR" sz="1800" dirty="0" smtClean="0"/>
              <a:t>administrar. Vimos também a diferença entre eficiência e eficácia. </a:t>
            </a:r>
          </a:p>
          <a:p>
            <a:pPr marL="0" indent="0">
              <a:buNone/>
            </a:pPr>
            <a:endParaRPr lang="pt-BR" sz="1800" dirty="0"/>
          </a:p>
          <a:p>
            <a:pPr marL="0" indent="0">
              <a:buNone/>
            </a:pPr>
            <a:r>
              <a:rPr lang="pt-BR" sz="1800" dirty="0" smtClean="0"/>
              <a:t>Por isso, seja eficiente e siga para a próxima parada desta trilha!</a:t>
            </a:r>
          </a:p>
          <a:p>
            <a:pPr marL="0" indent="0">
              <a:buNone/>
            </a:pPr>
            <a:endParaRPr lang="pt-BR" sz="1800" dirty="0" smtClean="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9</a:t>
            </a:r>
            <a:endParaRPr lang="pt-BR" dirty="0">
              <a:solidFill>
                <a:srgbClr val="EEECE1"/>
              </a:solidFill>
            </a:endParaRPr>
          </a:p>
        </p:txBody>
      </p:sp>
      <p:sp>
        <p:nvSpPr>
          <p:cNvPr id="5" name="Rectangle 4"/>
          <p:cNvSpPr/>
          <p:nvPr/>
        </p:nvSpPr>
        <p:spPr>
          <a:xfrm>
            <a:off x="5981680" y="1600200"/>
            <a:ext cx="2831613" cy="381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Ilustração</a:t>
            </a:r>
            <a:r>
              <a:rPr lang="en-US" sz="1400" dirty="0" smtClean="0">
                <a:solidFill>
                  <a:schemeClr val="bg1"/>
                </a:solidFill>
              </a:rPr>
              <a:t> do </a:t>
            </a: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empreendedor</a:t>
            </a:r>
            <a:r>
              <a:rPr lang="en-US" sz="1400" dirty="0" smtClean="0">
                <a:solidFill>
                  <a:schemeClr val="bg1"/>
                </a:solidFill>
              </a:rPr>
              <a:t> </a:t>
            </a:r>
            <a:r>
              <a:rPr lang="en-US" sz="1400" dirty="0" err="1" smtClean="0">
                <a:solidFill>
                  <a:schemeClr val="bg1"/>
                </a:solidFill>
              </a:rPr>
              <a:t>segurando</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a:t>
            </a:r>
            <a:r>
              <a:rPr lang="en-US" sz="1400" dirty="0" err="1" smtClean="0">
                <a:solidFill>
                  <a:schemeClr val="bg1"/>
                </a:solidFill>
              </a:rPr>
              <a:t>placa</a:t>
            </a:r>
            <a:r>
              <a:rPr lang="en-US" sz="1400" dirty="0" smtClean="0">
                <a:solidFill>
                  <a:schemeClr val="bg1"/>
                </a:solidFill>
              </a:rPr>
              <a:t>/</a:t>
            </a:r>
            <a:r>
              <a:rPr lang="en-US" sz="1400" dirty="0" err="1" smtClean="0">
                <a:solidFill>
                  <a:schemeClr val="bg1"/>
                </a:solidFill>
              </a:rPr>
              <a:t>premiação</a:t>
            </a:r>
            <a:r>
              <a:rPr lang="en-US" sz="1400" dirty="0" smtClean="0">
                <a:solidFill>
                  <a:schemeClr val="bg1"/>
                </a:solidFill>
              </a:rPr>
              <a:t> </a:t>
            </a:r>
            <a:r>
              <a:rPr lang="en-US" sz="1400" dirty="0" err="1" smtClean="0">
                <a:solidFill>
                  <a:schemeClr val="bg1"/>
                </a:solidFill>
              </a:rPr>
              <a:t>escrito</a:t>
            </a:r>
            <a:r>
              <a:rPr lang="en-US" sz="1400" dirty="0" smtClean="0">
                <a:solidFill>
                  <a:schemeClr val="bg1"/>
                </a:solidFill>
              </a:rPr>
              <a:t>: </a:t>
            </a:r>
            <a:r>
              <a:rPr lang="en-US" sz="1400" dirty="0" err="1" smtClean="0">
                <a:solidFill>
                  <a:schemeClr val="bg1"/>
                </a:solidFill>
              </a:rPr>
              <a:t>Administrador</a:t>
            </a:r>
            <a:r>
              <a:rPr lang="en-US" sz="1400" dirty="0" smtClean="0">
                <a:solidFill>
                  <a:schemeClr val="bg1"/>
                </a:solidFill>
              </a:rPr>
              <a:t> </a:t>
            </a:r>
            <a:r>
              <a:rPr lang="en-US" sz="1400" dirty="0" err="1" smtClean="0">
                <a:solidFill>
                  <a:schemeClr val="bg1"/>
                </a:solidFill>
              </a:rPr>
              <a:t>Eficiente</a:t>
            </a:r>
            <a:endParaRPr lang="en-US" sz="1400" dirty="0" smtClean="0">
              <a:solidFill>
                <a:schemeClr val="bg1"/>
              </a:solidFill>
            </a:endParaRPr>
          </a:p>
          <a:p>
            <a:pPr algn="ctr"/>
            <a:r>
              <a:rPr lang="en-US" sz="1400" dirty="0" smtClean="0">
                <a:solidFill>
                  <a:schemeClr val="bg1"/>
                </a:solidFill>
              </a:rPr>
              <a:t>15x18cm</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8584356" y="1825333"/>
            <a:ext cx="2256903" cy="1231038"/>
          </a:xfrm>
          <a:prstGeom prst="rect">
            <a:avLst/>
          </a:prstGeom>
        </p:spPr>
      </p:pic>
    </p:spTree>
    <p:extLst>
      <p:ext uri="{BB962C8B-B14F-4D97-AF65-F5344CB8AC3E}">
        <p14:creationId xmlns:p14="http://schemas.microsoft.com/office/powerpoint/2010/main" val="223190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2</a:t>
            </a:r>
            <a:r>
              <a:rPr lang="pt-BR" sz="2700" dirty="0" smtClean="0"/>
              <a:t>:</a:t>
            </a:r>
            <a:r>
              <a:rPr lang="pt-BR" sz="2700" dirty="0"/>
              <a:t/>
            </a:r>
            <a:br>
              <a:rPr lang="pt-BR" sz="2700" dirty="0"/>
            </a:br>
            <a:r>
              <a:rPr lang="pt-BR" sz="2700" dirty="0" smtClean="0">
                <a:solidFill>
                  <a:schemeClr val="accent1"/>
                </a:solidFill>
              </a:rPr>
              <a:t>GESTÃO FINANCEIRA</a:t>
            </a:r>
            <a:endParaRPr lang="en-US" dirty="0">
              <a:solidFill>
                <a:schemeClr val="accent1"/>
              </a:solidFill>
            </a:endParaRPr>
          </a:p>
        </p:txBody>
      </p:sp>
      <p:sp>
        <p:nvSpPr>
          <p:cNvPr id="4" name="Rectangle 3"/>
          <p:cNvSpPr/>
          <p:nvPr/>
        </p:nvSpPr>
        <p:spPr>
          <a:xfrm>
            <a:off x="3527994" y="3939257"/>
            <a:ext cx="2055286" cy="19168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a:solidFill>
                  <a:schemeClr val="bg1"/>
                </a:solidFill>
              </a:rPr>
              <a:t>Potencial empreendedor </a:t>
            </a:r>
            <a:r>
              <a:rPr lang="en-US" sz="1400" dirty="0" smtClean="0">
                <a:solidFill>
                  <a:schemeClr val="bg1"/>
                </a:solidFill>
              </a:rPr>
              <a:t>com </a:t>
            </a:r>
            <a:r>
              <a:rPr lang="en-US" sz="1400" dirty="0" err="1" smtClean="0">
                <a:solidFill>
                  <a:schemeClr val="bg1"/>
                </a:solidFill>
              </a:rPr>
              <a:t>números</a:t>
            </a:r>
            <a:r>
              <a:rPr lang="en-US" sz="1400" dirty="0" smtClean="0">
                <a:solidFill>
                  <a:schemeClr val="bg1"/>
                </a:solidFill>
              </a:rPr>
              <a:t> e </a:t>
            </a:r>
            <a:r>
              <a:rPr lang="en-US" sz="1400" dirty="0" err="1" smtClean="0">
                <a:solidFill>
                  <a:schemeClr val="bg1"/>
                </a:solidFill>
              </a:rPr>
              <a:t>diversos</a:t>
            </a:r>
            <a:r>
              <a:rPr lang="en-US" sz="1400" dirty="0" smtClean="0">
                <a:solidFill>
                  <a:schemeClr val="bg1"/>
                </a:solidFill>
              </a:rPr>
              <a:t> </a:t>
            </a:r>
            <a:r>
              <a:rPr lang="en-US" sz="1400" dirty="0" err="1" smtClean="0">
                <a:solidFill>
                  <a:schemeClr val="bg1"/>
                </a:solidFill>
              </a:rPr>
              <a:t>caracteres</a:t>
            </a:r>
            <a:r>
              <a:rPr lang="en-US" sz="1400" dirty="0" smtClean="0">
                <a:solidFill>
                  <a:schemeClr val="bg1"/>
                </a:solidFill>
              </a:rPr>
              <a:t> </a:t>
            </a:r>
            <a:r>
              <a:rPr lang="en-US" sz="1400" dirty="0" err="1" smtClean="0">
                <a:solidFill>
                  <a:schemeClr val="bg1"/>
                </a:solidFill>
              </a:rPr>
              <a:t>matemáticos</a:t>
            </a:r>
            <a:r>
              <a:rPr lang="en-US" sz="1400" dirty="0" smtClean="0">
                <a:solidFill>
                  <a:schemeClr val="bg1"/>
                </a:solidFill>
              </a:rPr>
              <a:t> </a:t>
            </a:r>
            <a:r>
              <a:rPr lang="en-US" sz="1400" dirty="0" err="1" smtClean="0">
                <a:solidFill>
                  <a:schemeClr val="bg1"/>
                </a:solidFill>
              </a:rPr>
              <a:t>pulando</a:t>
            </a:r>
            <a:r>
              <a:rPr lang="en-US" sz="1400" dirty="0" smtClean="0">
                <a:solidFill>
                  <a:schemeClr val="bg1"/>
                </a:solidFill>
              </a:rPr>
              <a:t> </a:t>
            </a:r>
            <a:r>
              <a:rPr lang="en-US" sz="1400" dirty="0" err="1" smtClean="0">
                <a:solidFill>
                  <a:schemeClr val="bg1"/>
                </a:solidFill>
              </a:rPr>
              <a:t>atrás</a:t>
            </a:r>
            <a:r>
              <a:rPr lang="en-US" sz="1400" dirty="0" smtClean="0">
                <a:solidFill>
                  <a:schemeClr val="bg1"/>
                </a:solidFill>
              </a:rPr>
              <a:t> dele</a:t>
            </a:r>
            <a:r>
              <a:rPr lang="en-US" sz="1400" dirty="0" smtClean="0">
                <a:solidFill>
                  <a:schemeClr val="bg1"/>
                </a:solidFill>
              </a:rPr>
              <a:t>.</a:t>
            </a:r>
          </a:p>
          <a:p>
            <a:pPr algn="ctr"/>
            <a:r>
              <a:rPr lang="en-US" sz="1400" dirty="0" smtClean="0">
                <a:solidFill>
                  <a:schemeClr val="bg1"/>
                </a:solidFill>
              </a:rPr>
              <a:t>13x9cm</a:t>
            </a:r>
            <a:endParaRPr lang="en-US" sz="1400" dirty="0">
              <a:solidFill>
                <a:schemeClr val="bg1"/>
              </a:solidFill>
            </a:endParaRPr>
          </a:p>
        </p:txBody>
      </p:sp>
    </p:spTree>
    <p:extLst>
      <p:ext uri="{BB962C8B-B14F-4D97-AF65-F5344CB8AC3E}">
        <p14:creationId xmlns:p14="http://schemas.microsoft.com/office/powerpoint/2010/main" val="165193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Trilha: Organização e administração</a:t>
            </a:r>
            <a:endParaRPr lang="en-US" sz="3200" dirty="0">
              <a:solidFill>
                <a:srgbClr val="1F497D"/>
              </a:solidFill>
            </a:endParaRPr>
          </a:p>
        </p:txBody>
      </p:sp>
      <p:sp>
        <p:nvSpPr>
          <p:cNvPr id="3" name="Subtitle 2"/>
          <p:cNvSpPr>
            <a:spLocks noGrp="1"/>
          </p:cNvSpPr>
          <p:nvPr>
            <p:ph type="subTitle" idx="1"/>
          </p:nvPr>
        </p:nvSpPr>
        <p:spPr>
          <a:xfrm>
            <a:off x="685800" y="3505200"/>
            <a:ext cx="7048332" cy="2929014"/>
          </a:xfrm>
        </p:spPr>
        <p:txBody>
          <a:bodyPr>
            <a:noAutofit/>
          </a:bodyPr>
          <a:lstStyle/>
          <a:p>
            <a:r>
              <a:rPr lang="pt-BR" sz="2000" b="1" dirty="0" smtClean="0">
                <a:solidFill>
                  <a:schemeClr val="tx1"/>
                </a:solidFill>
              </a:rPr>
              <a:t>Paradas:</a:t>
            </a:r>
          </a:p>
          <a:p>
            <a:r>
              <a:rPr lang="pt-BR" sz="2000" dirty="0" smtClean="0">
                <a:solidFill>
                  <a:schemeClr val="tx1"/>
                </a:solidFill>
              </a:rPr>
              <a:t>1. Administração </a:t>
            </a:r>
          </a:p>
          <a:p>
            <a:r>
              <a:rPr lang="pt-BR" sz="2000" dirty="0" smtClean="0">
                <a:solidFill>
                  <a:schemeClr val="tx1"/>
                </a:solidFill>
              </a:rPr>
              <a:t>2. Gestão </a:t>
            </a:r>
            <a:r>
              <a:rPr lang="pt-BR" sz="2000" dirty="0">
                <a:solidFill>
                  <a:schemeClr val="tx1"/>
                </a:solidFill>
              </a:rPr>
              <a:t>financeira </a:t>
            </a:r>
            <a:endParaRPr lang="pt-BR" sz="2000" dirty="0" smtClean="0">
              <a:solidFill>
                <a:schemeClr val="tx1"/>
              </a:solidFill>
            </a:endParaRPr>
          </a:p>
          <a:p>
            <a:r>
              <a:rPr lang="pt-BR" sz="2000" dirty="0" smtClean="0">
                <a:solidFill>
                  <a:schemeClr val="tx1"/>
                </a:solidFill>
              </a:rPr>
              <a:t>3. Controles financeiros básicos</a:t>
            </a:r>
          </a:p>
          <a:p>
            <a:r>
              <a:rPr lang="pt-BR" sz="2000" dirty="0" smtClean="0">
                <a:solidFill>
                  <a:schemeClr val="tx1"/>
                </a:solidFill>
              </a:rPr>
              <a:t>4. Capital </a:t>
            </a:r>
            <a:r>
              <a:rPr lang="pt-BR" sz="2000" dirty="0">
                <a:solidFill>
                  <a:schemeClr val="tx1"/>
                </a:solidFill>
              </a:rPr>
              <a:t>de </a:t>
            </a:r>
            <a:r>
              <a:rPr lang="pt-BR" sz="2000" dirty="0" smtClean="0">
                <a:solidFill>
                  <a:schemeClr val="tx1"/>
                </a:solidFill>
              </a:rPr>
              <a:t>Giro</a:t>
            </a:r>
          </a:p>
          <a:p>
            <a:r>
              <a:rPr lang="pt-BR" sz="2000" dirty="0" smtClean="0">
                <a:solidFill>
                  <a:schemeClr val="tx1"/>
                </a:solidFill>
              </a:rPr>
              <a:t>5. Necessidade de Capital </a:t>
            </a:r>
            <a:r>
              <a:rPr lang="pt-BR" sz="2000" dirty="0">
                <a:solidFill>
                  <a:schemeClr val="tx1"/>
                </a:solidFill>
              </a:rPr>
              <a:t>de </a:t>
            </a:r>
            <a:r>
              <a:rPr lang="pt-BR" sz="2000" dirty="0" smtClean="0">
                <a:solidFill>
                  <a:schemeClr val="tx1"/>
                </a:solidFill>
              </a:rPr>
              <a:t>Giro</a:t>
            </a:r>
          </a:p>
          <a:p>
            <a:r>
              <a:rPr lang="pt-BR" sz="2000" dirty="0" smtClean="0">
                <a:solidFill>
                  <a:schemeClr val="tx1"/>
                </a:solidFill>
              </a:rPr>
              <a:t>6. Fluxo </a:t>
            </a:r>
            <a:r>
              <a:rPr lang="pt-BR" sz="2000" dirty="0">
                <a:solidFill>
                  <a:schemeClr val="tx1"/>
                </a:solidFill>
              </a:rPr>
              <a:t>de </a:t>
            </a:r>
            <a:r>
              <a:rPr lang="pt-BR" sz="2000" dirty="0" smtClean="0">
                <a:solidFill>
                  <a:schemeClr val="tx1"/>
                </a:solidFill>
              </a:rPr>
              <a:t>Caixa</a:t>
            </a:r>
            <a:endParaRPr lang="pt-BR" sz="2000" dirty="0">
              <a:solidFill>
                <a:schemeClr val="tx1"/>
              </a:solidFill>
            </a:endParaRPr>
          </a:p>
          <a:p>
            <a:r>
              <a:rPr lang="pt-BR" sz="2000" dirty="0" smtClean="0">
                <a:solidFill>
                  <a:schemeClr val="tx1"/>
                </a:solidFill>
              </a:rPr>
              <a:t>7. Apuração de Resultados</a:t>
            </a:r>
            <a:endParaRPr lang="en-US" sz="2000" b="1" dirty="0">
              <a:solidFill>
                <a:schemeClr val="tx1"/>
              </a:solidFill>
            </a:endParaRPr>
          </a:p>
        </p:txBody>
      </p:sp>
    </p:spTree>
    <p:extLst>
      <p:ext uri="{BB962C8B-B14F-4D97-AF65-F5344CB8AC3E}">
        <p14:creationId xmlns:p14="http://schemas.microsoft.com/office/powerpoint/2010/main" val="300998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Gestão</a:t>
            </a:r>
            <a:r>
              <a:rPr lang="en-US" sz="3200" dirty="0" smtClean="0"/>
              <a:t> </a:t>
            </a:r>
            <a:r>
              <a:rPr lang="en-US" sz="3200" dirty="0" err="1" smtClean="0"/>
              <a:t>Financeira</a:t>
            </a:r>
            <a:endParaRPr lang="en-US" sz="3200" dirty="0"/>
          </a:p>
        </p:txBody>
      </p:sp>
      <p:sp>
        <p:nvSpPr>
          <p:cNvPr id="3" name="Content Placeholder 2"/>
          <p:cNvSpPr>
            <a:spLocks noGrp="1"/>
          </p:cNvSpPr>
          <p:nvPr>
            <p:ph idx="1"/>
          </p:nvPr>
        </p:nvSpPr>
        <p:spPr>
          <a:xfrm>
            <a:off x="457200" y="1600200"/>
            <a:ext cx="5820393" cy="4876800"/>
          </a:xfrm>
        </p:spPr>
        <p:txBody>
          <a:bodyPr>
            <a:normAutofit/>
          </a:bodyPr>
          <a:lstStyle/>
          <a:p>
            <a:pPr marL="0" indent="0">
              <a:buNone/>
            </a:pPr>
            <a:r>
              <a:rPr lang="pt-BR" sz="1800" dirty="0" smtClean="0"/>
              <a:t>Nesta parada você conhecerá a importância da gestão financeira, bem como o impacto das decisões empresariais nas finanças da sua empresa. </a:t>
            </a:r>
          </a:p>
          <a:p>
            <a:pPr marL="0" indent="0">
              <a:buNone/>
            </a:pPr>
            <a:endParaRPr lang="pt-BR" sz="1800" dirty="0"/>
          </a:p>
          <a:p>
            <a:pPr marL="0" indent="0">
              <a:buNone/>
            </a:pPr>
            <a:r>
              <a:rPr lang="pt-BR" sz="1800" dirty="0" smtClean="0"/>
              <a:t>Ao passar nessa parada você: </a:t>
            </a:r>
          </a:p>
          <a:p>
            <a:r>
              <a:rPr lang="pt-BR" sz="1800" dirty="0" smtClean="0"/>
              <a:t>Compreenderá a importância da gestão financeira para o seu negócio; </a:t>
            </a:r>
          </a:p>
          <a:p>
            <a:r>
              <a:rPr lang="pt-BR" sz="1800" dirty="0" smtClean="0"/>
              <a:t>Descobrirá como as decisões empresariais impactam nas finanças da sua empresa. </a:t>
            </a:r>
          </a:p>
          <a:p>
            <a:pPr marL="0" indent="0">
              <a:buNone/>
            </a:pPr>
            <a:endParaRPr lang="pt-BR" sz="1800" dirty="0"/>
          </a:p>
        </p:txBody>
      </p:sp>
      <p:sp>
        <p:nvSpPr>
          <p:cNvPr id="4" name="Rectangle 3"/>
          <p:cNvSpPr/>
          <p:nvPr/>
        </p:nvSpPr>
        <p:spPr>
          <a:xfrm>
            <a:off x="6631514" y="1628846"/>
            <a:ext cx="2055286" cy="26185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a:solidFill>
                  <a:schemeClr val="bg1"/>
                </a:solidFill>
              </a:rPr>
              <a:t>Potencial empreendedor com </a:t>
            </a:r>
            <a:r>
              <a:rPr lang="en-US" sz="1400" dirty="0" err="1">
                <a:solidFill>
                  <a:schemeClr val="bg1"/>
                </a:solidFill>
              </a:rPr>
              <a:t>números</a:t>
            </a:r>
            <a:r>
              <a:rPr lang="en-US" sz="1400" dirty="0">
                <a:solidFill>
                  <a:schemeClr val="bg1"/>
                </a:solidFill>
              </a:rPr>
              <a:t> e </a:t>
            </a:r>
            <a:r>
              <a:rPr lang="en-US" sz="1400" dirty="0" err="1">
                <a:solidFill>
                  <a:schemeClr val="bg1"/>
                </a:solidFill>
              </a:rPr>
              <a:t>diversos</a:t>
            </a:r>
            <a:r>
              <a:rPr lang="en-US" sz="1400" dirty="0">
                <a:solidFill>
                  <a:schemeClr val="bg1"/>
                </a:solidFill>
              </a:rPr>
              <a:t> </a:t>
            </a:r>
            <a:r>
              <a:rPr lang="en-US" sz="1400" dirty="0" err="1">
                <a:solidFill>
                  <a:schemeClr val="bg1"/>
                </a:solidFill>
              </a:rPr>
              <a:t>caracteres</a:t>
            </a:r>
            <a:r>
              <a:rPr lang="en-US" sz="1400" dirty="0">
                <a:solidFill>
                  <a:schemeClr val="bg1"/>
                </a:solidFill>
              </a:rPr>
              <a:t> </a:t>
            </a:r>
            <a:r>
              <a:rPr lang="en-US" sz="1400" dirty="0" err="1">
                <a:solidFill>
                  <a:schemeClr val="bg1"/>
                </a:solidFill>
              </a:rPr>
              <a:t>matemáticos</a:t>
            </a:r>
            <a:r>
              <a:rPr lang="en-US" sz="1400" dirty="0">
                <a:solidFill>
                  <a:schemeClr val="bg1"/>
                </a:solidFill>
              </a:rPr>
              <a:t> </a:t>
            </a:r>
            <a:r>
              <a:rPr lang="en-US" sz="1400" dirty="0" err="1">
                <a:solidFill>
                  <a:schemeClr val="bg1"/>
                </a:solidFill>
              </a:rPr>
              <a:t>pulando</a:t>
            </a:r>
            <a:r>
              <a:rPr lang="en-US" sz="1400" dirty="0">
                <a:solidFill>
                  <a:schemeClr val="bg1"/>
                </a:solidFill>
              </a:rPr>
              <a:t> </a:t>
            </a:r>
            <a:r>
              <a:rPr lang="en-US" sz="1400" dirty="0" err="1">
                <a:solidFill>
                  <a:schemeClr val="bg1"/>
                </a:solidFill>
              </a:rPr>
              <a:t>atrás</a:t>
            </a:r>
            <a:r>
              <a:rPr lang="en-US" sz="1400" dirty="0">
                <a:solidFill>
                  <a:schemeClr val="bg1"/>
                </a:solidFill>
              </a:rPr>
              <a:t> dele</a:t>
            </a:r>
            <a:r>
              <a:rPr lang="en-US" sz="1400" dirty="0" smtClean="0">
                <a:solidFill>
                  <a:schemeClr val="bg1"/>
                </a:solidFill>
              </a:rPr>
              <a:t>.</a:t>
            </a:r>
          </a:p>
          <a:p>
            <a:pPr algn="ctr"/>
            <a:r>
              <a:rPr lang="en-US" sz="1400" dirty="0" smtClean="0">
                <a:solidFill>
                  <a:schemeClr val="bg1"/>
                </a:solidFill>
              </a:rPr>
              <a:t>13x9cm</a:t>
            </a: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1</a:t>
            </a:r>
            <a:endParaRPr lang="pt-BR" dirty="0">
              <a:solidFill>
                <a:srgbClr val="EEECE1"/>
              </a:solidFill>
            </a:endParaRPr>
          </a:p>
        </p:txBody>
      </p:sp>
    </p:spTree>
    <p:extLst>
      <p:ext uri="{BB962C8B-B14F-4D97-AF65-F5344CB8AC3E}">
        <p14:creationId xmlns:p14="http://schemas.microsoft.com/office/powerpoint/2010/main" val="274650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Além do pagar e receber</a:t>
            </a:r>
            <a:endParaRPr lang="pt-BR" sz="2800" dirty="0"/>
          </a:p>
        </p:txBody>
      </p:sp>
      <p:sp>
        <p:nvSpPr>
          <p:cNvPr id="3" name="Content Placeholder 2"/>
          <p:cNvSpPr>
            <a:spLocks noGrp="1"/>
          </p:cNvSpPr>
          <p:nvPr>
            <p:ph idx="1"/>
          </p:nvPr>
        </p:nvSpPr>
        <p:spPr/>
        <p:txBody>
          <a:bodyPr>
            <a:normAutofit/>
          </a:bodyPr>
          <a:lstStyle/>
          <a:p>
            <a:pPr marL="0" indent="0">
              <a:buNone/>
            </a:pPr>
            <a:r>
              <a:rPr lang="pt-BR" sz="1800" dirty="0" smtClean="0"/>
              <a:t>A gestão financeira tem sido de importância crescente para as empresas de micro e pequeno porte. O sucesso empresarial demanda cada vez mais o uso de práticas financeiras adequadas.</a:t>
            </a:r>
            <a:br>
              <a:rPr lang="pt-BR" sz="1800" dirty="0" smtClean="0"/>
            </a:br>
            <a:endParaRPr lang="pt-BR" sz="1800" dirty="0" smtClean="0"/>
          </a:p>
          <a:p>
            <a:pPr marL="0" indent="0">
              <a:buNone/>
            </a:pPr>
            <a:r>
              <a:rPr lang="pt-BR" sz="1800" dirty="0" smtClean="0"/>
              <a:t>Durante muito tempo, a gestão financeira da empresa de micro e pequeno porte consistia basicamente em receber e pagar. Mas não são somente estas duas atividades que você deve executar na sua empresa. </a:t>
            </a:r>
          </a:p>
          <a:p>
            <a:pPr marL="0" indent="0">
              <a:buNone/>
            </a:pPr>
            <a:endParaRPr lang="pt-BR" sz="1800" dirty="0"/>
          </a:p>
          <a:p>
            <a:pPr marL="0" indent="0">
              <a:buNone/>
            </a:pPr>
            <a:r>
              <a:rPr lang="pt-BR" sz="1800" b="1" dirty="0" smtClean="0">
                <a:solidFill>
                  <a:schemeClr val="tx2"/>
                </a:solidFill>
              </a:rPr>
              <a:t>Você deve estar atento também para os custos, os preços, bem como a administração do lucro do seu negocio.</a:t>
            </a: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117064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 importância da Gestão Financeira</a:t>
            </a:r>
            <a:endParaRPr lang="en-US" sz="2800" dirty="0"/>
          </a:p>
        </p:txBody>
      </p:sp>
      <p:sp>
        <p:nvSpPr>
          <p:cNvPr id="3" name="Content Placeholder 2"/>
          <p:cNvSpPr>
            <a:spLocks noGrp="1"/>
          </p:cNvSpPr>
          <p:nvPr>
            <p:ph idx="1"/>
          </p:nvPr>
        </p:nvSpPr>
        <p:spPr>
          <a:xfrm>
            <a:off x="501866" y="1694989"/>
            <a:ext cx="7638034" cy="4876800"/>
          </a:xfrm>
        </p:spPr>
        <p:txBody>
          <a:bodyPr>
            <a:normAutofit/>
          </a:bodyPr>
          <a:lstStyle/>
          <a:p>
            <a:pPr marL="0" indent="0">
              <a:buNone/>
            </a:pPr>
            <a:r>
              <a:rPr lang="pt-BR" sz="1800" dirty="0" smtClean="0"/>
              <a:t>Uma boa gestão financeira garante a saúde de sua empresa e, porque não dizer também, a sua tranquilidade. </a:t>
            </a:r>
            <a:r>
              <a:rPr lang="pt-BR" sz="1800" b="1" dirty="0" smtClean="0">
                <a:solidFill>
                  <a:srgbClr val="1F497D"/>
                </a:solidFill>
              </a:rPr>
              <a:t>Mantendo a liquidez</a:t>
            </a:r>
            <a:r>
              <a:rPr lang="pt-BR" sz="1800" dirty="0" smtClean="0"/>
              <a:t>, os compromissos assumidos com terceiros são honrados em dia, além de ampliar seus lucros sobre investimentos. </a:t>
            </a:r>
          </a:p>
          <a:p>
            <a:pPr marL="0" indent="0">
              <a:buNone/>
            </a:pPr>
            <a:endParaRPr lang="pt-BR" sz="1800" dirty="0" smtClean="0"/>
          </a:p>
          <a:p>
            <a:pPr marL="0" indent="0">
              <a:buNone/>
            </a:pPr>
            <a:r>
              <a:rPr lang="pt-BR" sz="1800" dirty="0" smtClean="0"/>
              <a:t>Você deve estar atento para que a gestão financeira do seu negócio esteja empenhada em formular estratégias que ajudem a determinar a utilização mais eficiente dos recursos disponíveis a qualquer momento.</a:t>
            </a:r>
          </a:p>
          <a:p>
            <a:pPr marL="0" indent="0">
              <a:buNone/>
            </a:pPr>
            <a:endParaRPr lang="pt-BR" sz="1800" dirty="0" smtClean="0"/>
          </a:p>
          <a:p>
            <a:pPr marL="0" indent="0">
              <a:buNone/>
            </a:pPr>
            <a:r>
              <a:rPr lang="pt-BR" sz="1800" dirty="0" smtClean="0"/>
              <a:t>A gestão financeira da sua empresa também auxiliará em selecionar as fontes mais adequadas de fundos adicionais que você possa, eventualmente, precisar.</a:t>
            </a: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956711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Decisões</a:t>
            </a:r>
            <a:r>
              <a:rPr lang="en-US" sz="2800" dirty="0" smtClean="0"/>
              <a:t> </a:t>
            </a:r>
            <a:r>
              <a:rPr lang="en-US" sz="2800" dirty="0" err="1" smtClean="0"/>
              <a:t>empresariais</a:t>
            </a:r>
            <a:r>
              <a:rPr lang="en-US" sz="2800" dirty="0" smtClean="0"/>
              <a:t> </a:t>
            </a:r>
            <a:r>
              <a:rPr lang="en-US" sz="2800" dirty="0" err="1" smtClean="0"/>
              <a:t>refletem</a:t>
            </a:r>
            <a:r>
              <a:rPr lang="en-US" sz="2800" dirty="0" smtClean="0"/>
              <a:t> </a:t>
            </a:r>
            <a:r>
              <a:rPr lang="en-US" sz="2800" dirty="0" err="1" smtClean="0"/>
              <a:t>nas</a:t>
            </a:r>
            <a:r>
              <a:rPr lang="en-US" sz="2800" dirty="0" smtClean="0"/>
              <a:t> </a:t>
            </a:r>
            <a:r>
              <a:rPr lang="en-US" sz="2800" dirty="0" err="1" smtClean="0"/>
              <a:t>finanças</a:t>
            </a:r>
            <a:endParaRPr lang="en-US" sz="2800" dirty="0"/>
          </a:p>
        </p:txBody>
      </p:sp>
      <p:sp>
        <p:nvSpPr>
          <p:cNvPr id="3" name="Content Placeholder 2"/>
          <p:cNvSpPr>
            <a:spLocks noGrp="1"/>
          </p:cNvSpPr>
          <p:nvPr>
            <p:ph idx="1"/>
          </p:nvPr>
        </p:nvSpPr>
        <p:spPr/>
        <p:txBody>
          <a:bodyPr>
            <a:noAutofit/>
          </a:bodyPr>
          <a:lstStyle/>
          <a:p>
            <a:pPr marL="0" indent="0">
              <a:buNone/>
            </a:pPr>
            <a:r>
              <a:rPr lang="pt-BR" sz="1800" dirty="0"/>
              <a:t>U</a:t>
            </a:r>
            <a:r>
              <a:rPr lang="pt-BR" sz="1800" dirty="0" smtClean="0"/>
              <a:t>m gestor financeiro precisa tomar decisões o tempo inteiro. Por isso, é importante que você organize a gestão financeira da sua empresa para que possa tomar decisões otimizadas. </a:t>
            </a:r>
          </a:p>
          <a:p>
            <a:pPr marL="0" indent="0">
              <a:buNone/>
            </a:pPr>
            <a:endParaRPr lang="pt-BR" sz="1800" dirty="0"/>
          </a:p>
          <a:p>
            <a:pPr marL="0" indent="0">
              <a:buNone/>
            </a:pPr>
            <a:r>
              <a:rPr lang="pt-BR" sz="1800" dirty="0" smtClean="0"/>
              <a:t>Veja, por exemplo, algumas das decisões que você deverá tomar como gestor financeiro do seu negócio:</a:t>
            </a:r>
            <a:endParaRPr lang="pt-BR" sz="1800" dirty="0"/>
          </a:p>
          <a:p>
            <a:r>
              <a:rPr lang="pt-BR" sz="1800" dirty="0" smtClean="0"/>
              <a:t>onde investir</a:t>
            </a:r>
            <a:r>
              <a:rPr lang="pt-BR" sz="1800" dirty="0"/>
              <a:t>;</a:t>
            </a:r>
            <a:endParaRPr lang="pt-BR" sz="1800" dirty="0" smtClean="0"/>
          </a:p>
          <a:p>
            <a:r>
              <a:rPr lang="pt-BR" sz="1800" dirty="0" smtClean="0"/>
              <a:t>se </a:t>
            </a:r>
            <a:r>
              <a:rPr lang="pt-BR" sz="1800" dirty="0"/>
              <a:t>vale a pena ou não </a:t>
            </a:r>
            <a:r>
              <a:rPr lang="pt-BR" sz="1800" dirty="0" smtClean="0"/>
              <a:t>financiar; </a:t>
            </a:r>
            <a:r>
              <a:rPr lang="pt-BR" sz="1800" dirty="0"/>
              <a:t>e </a:t>
            </a:r>
            <a:endParaRPr lang="pt-BR" sz="1800" dirty="0" smtClean="0"/>
          </a:p>
          <a:p>
            <a:r>
              <a:rPr lang="pt-BR" sz="1800" dirty="0" smtClean="0"/>
              <a:t>se </a:t>
            </a:r>
            <a:r>
              <a:rPr lang="pt-BR" sz="1800" dirty="0"/>
              <a:t>você irá utilizar ou não o lucro líquido da empresa. </a:t>
            </a:r>
            <a:endParaRPr lang="pt-BR" sz="1800" dirty="0" smtClean="0"/>
          </a:p>
          <a:p>
            <a:pPr marL="0" indent="0">
              <a:buNone/>
            </a:pPr>
            <a:endParaRPr lang="pt-BR" sz="1800" dirty="0" smtClean="0"/>
          </a:p>
          <a:p>
            <a:pPr marL="0" indent="0">
              <a:buNone/>
            </a:pPr>
            <a:r>
              <a:rPr lang="pt-BR" sz="1800" dirty="0" smtClean="0"/>
              <a:t>Na </a:t>
            </a:r>
            <a:r>
              <a:rPr lang="pt-BR" sz="1800" dirty="0"/>
              <a:t>maioria das </a:t>
            </a:r>
            <a:r>
              <a:rPr lang="pt-BR" sz="1800" dirty="0" smtClean="0"/>
              <a:t>vezes, os problemas de natureza </a:t>
            </a:r>
            <a:r>
              <a:rPr lang="pt-BR" sz="1800" dirty="0"/>
              <a:t>financeira </a:t>
            </a:r>
            <a:r>
              <a:rPr lang="pt-BR" sz="1800" dirty="0" smtClean="0"/>
              <a:t>das micro e pequenas empresas são decorrentes de decisões empresariais tomadas sem planejamento como, por exemplo, investimentos na expansão do negócio, substituição de equipamentos antigos ou investimentos na construção de uma sede própria. </a:t>
            </a: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4</a:t>
            </a:r>
            <a:endParaRPr lang="pt-BR" dirty="0">
              <a:solidFill>
                <a:srgbClr val="EEECE1"/>
              </a:solidFill>
            </a:endParaRPr>
          </a:p>
        </p:txBody>
      </p:sp>
    </p:spTree>
    <p:extLst>
      <p:ext uri="{BB962C8B-B14F-4D97-AF65-F5344CB8AC3E}">
        <p14:creationId xmlns:p14="http://schemas.microsoft.com/office/powerpoint/2010/main" val="183022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Previsão</a:t>
            </a:r>
            <a:r>
              <a:rPr lang="en-US" sz="2800" dirty="0" smtClean="0"/>
              <a:t> de </a:t>
            </a:r>
            <a:r>
              <a:rPr lang="en-US" sz="2800" dirty="0" err="1" smtClean="0"/>
              <a:t>problemas</a:t>
            </a:r>
            <a:r>
              <a:rPr lang="en-US" sz="2800" dirty="0" smtClean="0"/>
              <a:t> </a:t>
            </a:r>
            <a:r>
              <a:rPr lang="en-US" sz="2800" dirty="0" err="1" smtClean="0"/>
              <a:t>futuros</a:t>
            </a:r>
            <a:endParaRPr lang="en-US" sz="2800" dirty="0"/>
          </a:p>
        </p:txBody>
      </p:sp>
      <p:sp>
        <p:nvSpPr>
          <p:cNvPr id="3" name="Content Placeholder 2"/>
          <p:cNvSpPr>
            <a:spLocks noGrp="1"/>
          </p:cNvSpPr>
          <p:nvPr>
            <p:ph idx="1"/>
          </p:nvPr>
        </p:nvSpPr>
        <p:spPr>
          <a:xfrm>
            <a:off x="457200" y="1600200"/>
            <a:ext cx="7445022" cy="4876800"/>
          </a:xfrm>
        </p:spPr>
        <p:txBody>
          <a:bodyPr>
            <a:normAutofit/>
          </a:bodyPr>
          <a:lstStyle/>
          <a:p>
            <a:pPr marL="0" indent="0">
              <a:buNone/>
            </a:pPr>
            <a:r>
              <a:rPr lang="pt-BR" sz="1600" dirty="0" smtClean="0"/>
              <a:t>Em outras situações, a falta de controles financeiros essenciais e consequentemente, a falta de informações para a gestão de </a:t>
            </a:r>
            <a:r>
              <a:rPr lang="pt-BR" sz="1600" b="1" dirty="0" smtClean="0">
                <a:solidFill>
                  <a:schemeClr val="tx2"/>
                </a:solidFill>
              </a:rPr>
              <a:t>capital de giro</a:t>
            </a:r>
            <a:r>
              <a:rPr lang="pt-BR" sz="1600" dirty="0" smtClean="0"/>
              <a:t>, gestão de preços e margens de lucro, provocam um permanente aperto financeiro, aumentando a tensão do dia-a-dia.</a:t>
            </a:r>
          </a:p>
          <a:p>
            <a:pPr marL="0" indent="0">
              <a:buNone/>
            </a:pPr>
            <a:endParaRPr lang="pt-BR" sz="1600" dirty="0" smtClean="0"/>
          </a:p>
          <a:p>
            <a:pPr marL="0" indent="0">
              <a:buNone/>
            </a:pPr>
            <a:r>
              <a:rPr lang="pt-BR" sz="1600" dirty="0"/>
              <a:t>N</a:t>
            </a:r>
            <a:r>
              <a:rPr lang="pt-BR" sz="1600" dirty="0" smtClean="0"/>
              <a:t>essas situações, você passa a administrar sob forte pressão dos credores; consequentemente, grande parte de seu tempo e esforços são dedicados para apagar incêndios.</a:t>
            </a:r>
          </a:p>
          <a:p>
            <a:pPr marL="0" indent="0">
              <a:buNone/>
            </a:pPr>
            <a:r>
              <a:rPr lang="pt-BR" sz="1600" dirty="0" smtClean="0"/>
              <a:t> </a:t>
            </a:r>
          </a:p>
          <a:p>
            <a:pPr marL="0" indent="0">
              <a:buNone/>
            </a:pPr>
            <a:r>
              <a:rPr lang="pt-BR" sz="1600" b="1" dirty="0" smtClean="0">
                <a:solidFill>
                  <a:schemeClr val="tx2"/>
                </a:solidFill>
              </a:rPr>
              <a:t>À medida que você tomar decisões empresariais com base em planejamento e informações confiáveis, você poderá solucionar ou minimizar seus problemas.</a:t>
            </a:r>
          </a:p>
          <a:p>
            <a:pPr marL="0" indent="0">
              <a:buNone/>
            </a:pPr>
            <a:endParaRPr lang="pt-BR" sz="1600" b="1" dirty="0" smtClean="0">
              <a:solidFill>
                <a:schemeClr val="tx2"/>
              </a:solidFill>
            </a:endParaRPr>
          </a:p>
          <a:p>
            <a:pPr marL="0" indent="0">
              <a:buNone/>
            </a:pPr>
            <a:r>
              <a:rPr lang="pt-BR" sz="1600" dirty="0"/>
              <a:t>Para tornar a gestão financeira uma tarefa mais simples, vamos conhecer controles práticos, procedimentos e sugestões úteis que permitirão planejar melhor suas decisões financeiras, objetivando aumentar seus lucros. </a:t>
            </a:r>
          </a:p>
          <a:p>
            <a:pPr marL="0" indent="0">
              <a:buNone/>
            </a:pPr>
            <a:endParaRPr lang="pt-BR" sz="1600" b="1" dirty="0" smtClean="0">
              <a:solidFill>
                <a:schemeClr val="tx2"/>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112487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Decisões</a:t>
            </a:r>
            <a:r>
              <a:rPr lang="en-US" sz="2800" dirty="0"/>
              <a:t> no </a:t>
            </a:r>
            <a:r>
              <a:rPr lang="en-US" sz="2800" dirty="0" err="1"/>
              <a:t>dia</a:t>
            </a:r>
            <a:r>
              <a:rPr lang="en-US" sz="2800" dirty="0"/>
              <a:t>-a-</a:t>
            </a:r>
            <a:r>
              <a:rPr lang="en-US" sz="2800" dirty="0" err="1"/>
              <a:t>dia</a:t>
            </a:r>
            <a:endParaRPr lang="en-US" sz="2800" dirty="0"/>
          </a:p>
        </p:txBody>
      </p:sp>
      <p:sp>
        <p:nvSpPr>
          <p:cNvPr id="3" name="Content Placeholder 2"/>
          <p:cNvSpPr>
            <a:spLocks noGrp="1"/>
          </p:cNvSpPr>
          <p:nvPr>
            <p:ph idx="1"/>
          </p:nvPr>
        </p:nvSpPr>
        <p:spPr/>
        <p:txBody>
          <a:bodyPr>
            <a:noAutofit/>
          </a:bodyPr>
          <a:lstStyle/>
          <a:p>
            <a:pPr marL="0" indent="0">
              <a:buNone/>
            </a:pPr>
            <a:r>
              <a:rPr lang="pt-BR" sz="1600" dirty="0"/>
              <a:t>A manutenção de uma liquidez confortável e seus resultados satisfatórios são frutos de uma série de decisões e atitudes tomadas diariamente. Você pode tomar decisões que impactam positiva ou negativamente nas finanças da empresa. Observe no quadro abaixo algumas decisões e atitudes podem afetar a sua empresa, de maneira positiva ou negativa.</a:t>
            </a:r>
          </a:p>
        </p:txBody>
      </p:sp>
      <p:sp>
        <p:nvSpPr>
          <p:cNvPr id="4" name="Content Placeholder 2"/>
          <p:cNvSpPr txBox="1">
            <a:spLocks/>
          </p:cNvSpPr>
          <p:nvPr/>
        </p:nvSpPr>
        <p:spPr>
          <a:xfrm>
            <a:off x="457201" y="3059516"/>
            <a:ext cx="5337749" cy="3798484"/>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sz="1600" dirty="0" smtClean="0"/>
              <a:t>DECISÕES QUE IMPACTAM POSITIVAMENTE</a:t>
            </a:r>
          </a:p>
          <a:p>
            <a:r>
              <a:rPr lang="pt-BR" sz="1600" dirty="0" err="1" smtClean="0"/>
              <a:t>Redução</a:t>
            </a:r>
            <a:r>
              <a:rPr lang="pt-BR" sz="1600" dirty="0" smtClean="0"/>
              <a:t> de estoques de materiais ou de mercadorias;</a:t>
            </a:r>
          </a:p>
          <a:p>
            <a:r>
              <a:rPr lang="pt-BR" sz="1600" dirty="0" err="1" smtClean="0"/>
              <a:t>Redução</a:t>
            </a:r>
            <a:r>
              <a:rPr lang="pt-BR" sz="1600" dirty="0" smtClean="0"/>
              <a:t> dos prazos de recebimentos de vendas, </a:t>
            </a:r>
            <a:r>
              <a:rPr lang="pt-BR" sz="1600" dirty="0" err="1" smtClean="0"/>
              <a:t>através</a:t>
            </a:r>
            <a:r>
              <a:rPr lang="pt-BR" sz="1600" dirty="0" smtClean="0"/>
              <a:t> do aumento das vendas à vista; </a:t>
            </a:r>
          </a:p>
          <a:p>
            <a:r>
              <a:rPr lang="pt-BR" sz="1600" dirty="0" err="1" smtClean="0"/>
              <a:t>Ações</a:t>
            </a:r>
            <a:r>
              <a:rPr lang="pt-BR" sz="1600" dirty="0" smtClean="0"/>
              <a:t> efetivas de </a:t>
            </a:r>
            <a:r>
              <a:rPr lang="pt-BR" sz="1600" dirty="0" err="1" smtClean="0"/>
              <a:t>cobrança</a:t>
            </a:r>
            <a:r>
              <a:rPr lang="pt-BR" sz="1600" dirty="0" smtClean="0"/>
              <a:t> e melhoria no </a:t>
            </a:r>
            <a:r>
              <a:rPr lang="pt-BR" sz="1600" dirty="0" err="1" smtClean="0"/>
              <a:t>crediário</a:t>
            </a:r>
            <a:r>
              <a:rPr lang="pt-BR" sz="1600" dirty="0" smtClean="0"/>
              <a:t> para reduzir os valores em atrasos com as vendas a prazo; </a:t>
            </a:r>
          </a:p>
          <a:p>
            <a:r>
              <a:rPr lang="pt-BR" sz="1600" dirty="0" smtClean="0"/>
              <a:t>Aumento de prazos para pagamentos aos fornecedores. </a:t>
            </a:r>
          </a:p>
          <a:p>
            <a:r>
              <a:rPr lang="pt-BR" sz="1600" dirty="0" smtClean="0"/>
              <a:t>Entrada de novos recursos no caixa, </a:t>
            </a:r>
            <a:r>
              <a:rPr lang="pt-BR" sz="1600" dirty="0" err="1" smtClean="0"/>
              <a:t>através</a:t>
            </a:r>
            <a:r>
              <a:rPr lang="pt-BR" sz="1600" dirty="0" smtClean="0"/>
              <a:t> da </a:t>
            </a:r>
            <a:r>
              <a:rPr lang="pt-BR" sz="1600" dirty="0" err="1" smtClean="0"/>
              <a:t>integralização</a:t>
            </a:r>
            <a:r>
              <a:rPr lang="pt-BR" sz="1600" dirty="0" smtClean="0"/>
              <a:t> de capital dos </a:t>
            </a:r>
            <a:r>
              <a:rPr lang="pt-BR" sz="1600" dirty="0" err="1" smtClean="0"/>
              <a:t>sócios</a:t>
            </a:r>
            <a:r>
              <a:rPr lang="pt-BR" sz="1600" dirty="0" smtClean="0"/>
              <a:t>; </a:t>
            </a:r>
          </a:p>
          <a:p>
            <a:r>
              <a:rPr lang="pt-BR" sz="1600" dirty="0" smtClean="0"/>
              <a:t>Vendas à vista de equipamentos ociosos; </a:t>
            </a:r>
          </a:p>
          <a:p>
            <a:r>
              <a:rPr lang="pt-BR" sz="1600" dirty="0" smtClean="0"/>
              <a:t>Aumento dos lucros. </a:t>
            </a:r>
          </a:p>
          <a:p>
            <a:pPr marL="0" indent="0">
              <a:buFont typeface="Arial" pitchFamily="34" charset="0"/>
              <a:buNone/>
            </a:pPr>
            <a:endParaRPr lang="pt-BR" sz="1600" dirty="0"/>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6</a:t>
            </a:r>
            <a:endParaRPr lang="pt-BR" dirty="0">
              <a:solidFill>
                <a:srgbClr val="EEECE1"/>
              </a:solidFill>
            </a:endParaRPr>
          </a:p>
        </p:txBody>
      </p:sp>
    </p:spTree>
    <p:extLst>
      <p:ext uri="{BB962C8B-B14F-4D97-AF65-F5344CB8AC3E}">
        <p14:creationId xmlns:p14="http://schemas.microsoft.com/office/powerpoint/2010/main" val="3566775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Decisões</a:t>
            </a:r>
            <a:r>
              <a:rPr lang="en-US" sz="2800" dirty="0" smtClean="0"/>
              <a:t> no </a:t>
            </a:r>
            <a:r>
              <a:rPr lang="en-US" sz="2800" dirty="0" err="1" smtClean="0"/>
              <a:t>dia</a:t>
            </a:r>
            <a:r>
              <a:rPr lang="en-US" sz="2800" dirty="0"/>
              <a:t>-</a:t>
            </a:r>
            <a:r>
              <a:rPr lang="en-US" sz="2800" dirty="0" smtClean="0"/>
              <a:t>a-</a:t>
            </a:r>
            <a:r>
              <a:rPr lang="en-US" sz="2800" dirty="0" err="1" smtClean="0"/>
              <a:t>dia</a:t>
            </a:r>
            <a:endParaRPr lang="en-US" sz="2800" dirty="0"/>
          </a:p>
        </p:txBody>
      </p:sp>
      <p:sp>
        <p:nvSpPr>
          <p:cNvPr id="3" name="Content Placeholder 2"/>
          <p:cNvSpPr>
            <a:spLocks noGrp="1"/>
          </p:cNvSpPr>
          <p:nvPr>
            <p:ph idx="1"/>
          </p:nvPr>
        </p:nvSpPr>
        <p:spPr/>
        <p:txBody>
          <a:bodyPr>
            <a:noAutofit/>
          </a:bodyPr>
          <a:lstStyle/>
          <a:p>
            <a:pPr marL="0" indent="0">
              <a:buNone/>
            </a:pPr>
            <a:r>
              <a:rPr lang="pt-BR" sz="1600" dirty="0" smtClean="0"/>
              <a:t>A manutenção de uma liquidez confortável e seus resultados satisfatórios são frutos de uma série de decisões e atitudes tomadas diariamente. Você pode tomar decisões que impactam positiva ou negativamente nas finanças da empresa. Observe no quadro abaixo algumas decisões e atitudes podem afetar a sua empresa, de maneira positiva ou negativa.</a:t>
            </a:r>
          </a:p>
          <a:p>
            <a:pPr marL="0" indent="0">
              <a:buNone/>
            </a:pPr>
            <a:endParaRPr lang="pt-BR" sz="1600" dirty="0" smtClean="0"/>
          </a:p>
          <a:p>
            <a:pPr marL="0" indent="0">
              <a:buNone/>
            </a:pPr>
            <a:endParaRPr lang="pt-BR" sz="1600" dirty="0"/>
          </a:p>
        </p:txBody>
      </p:sp>
      <p:sp>
        <p:nvSpPr>
          <p:cNvPr id="5" name="Content Placeholder 2"/>
          <p:cNvSpPr txBox="1">
            <a:spLocks/>
          </p:cNvSpPr>
          <p:nvPr/>
        </p:nvSpPr>
        <p:spPr>
          <a:xfrm>
            <a:off x="4463345" y="3035273"/>
            <a:ext cx="4319411" cy="3822727"/>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sz="1600" dirty="0" smtClean="0"/>
              <a:t>DECISÕES QUE IMPACTAM NEGATIVAMENTE </a:t>
            </a:r>
          </a:p>
          <a:p>
            <a:r>
              <a:rPr lang="pt-BR" sz="1600" dirty="0" smtClean="0"/>
              <a:t>Aumento de estoques, devido a compras excessivas ou queda nas vendas;</a:t>
            </a:r>
          </a:p>
          <a:p>
            <a:r>
              <a:rPr lang="pt-BR" sz="1600" dirty="0" smtClean="0"/>
              <a:t>Aumento dos prazos de vendas, com financiamentos da </a:t>
            </a:r>
            <a:r>
              <a:rPr lang="pt-BR" sz="1600" dirty="0" err="1" smtClean="0"/>
              <a:t>própria</a:t>
            </a:r>
            <a:r>
              <a:rPr lang="pt-BR" sz="1600" dirty="0" smtClean="0"/>
              <a:t> empresa; </a:t>
            </a:r>
          </a:p>
          <a:p>
            <a:r>
              <a:rPr lang="pt-BR" sz="1600" dirty="0" smtClean="0"/>
              <a:t>Aumento da </a:t>
            </a:r>
            <a:r>
              <a:rPr lang="pt-BR" sz="1600" dirty="0" err="1" smtClean="0"/>
              <a:t>inadimplência</a:t>
            </a:r>
            <a:r>
              <a:rPr lang="pt-BR" sz="1600" dirty="0" smtClean="0"/>
              <a:t>; </a:t>
            </a:r>
          </a:p>
          <a:p>
            <a:r>
              <a:rPr lang="pt-BR" sz="1600" dirty="0" smtClean="0"/>
              <a:t>Aumento das compras à vista; </a:t>
            </a:r>
          </a:p>
          <a:p>
            <a:r>
              <a:rPr lang="pt-BR" sz="1600" dirty="0" smtClean="0"/>
              <a:t>Aumento do tempo de </a:t>
            </a:r>
            <a:r>
              <a:rPr lang="pt-BR" sz="1600" dirty="0" err="1" smtClean="0"/>
              <a:t>fabricação</a:t>
            </a:r>
            <a:r>
              <a:rPr lang="pt-BR" sz="1600" dirty="0" smtClean="0"/>
              <a:t> </a:t>
            </a:r>
          </a:p>
          <a:p>
            <a:r>
              <a:rPr lang="pt-BR" sz="1600" dirty="0" smtClean="0"/>
              <a:t>dos produtos; </a:t>
            </a:r>
          </a:p>
          <a:p>
            <a:r>
              <a:rPr lang="pt-BR" sz="1600" dirty="0" smtClean="0"/>
              <a:t>Aumento do tempo de recebimento </a:t>
            </a:r>
          </a:p>
          <a:p>
            <a:r>
              <a:rPr lang="pt-BR" sz="1600" dirty="0" smtClean="0"/>
              <a:t>das mercadorias; </a:t>
            </a:r>
          </a:p>
          <a:p>
            <a:r>
              <a:rPr lang="pt-BR" sz="1600" dirty="0" smtClean="0"/>
              <a:t>Excesso de retiradas pelos </a:t>
            </a:r>
            <a:r>
              <a:rPr lang="pt-BR" sz="1600" dirty="0" err="1" smtClean="0"/>
              <a:t>sócios</a:t>
            </a:r>
            <a:r>
              <a:rPr lang="pt-BR" sz="1600" dirty="0" smtClean="0"/>
              <a:t>; </a:t>
            </a:r>
          </a:p>
          <a:p>
            <a:r>
              <a:rPr lang="pt-BR" sz="1600" dirty="0" err="1" smtClean="0"/>
              <a:t>Redução</a:t>
            </a:r>
            <a:r>
              <a:rPr lang="pt-BR" sz="1600" dirty="0" smtClean="0"/>
              <a:t> dos lucros mensais. </a:t>
            </a:r>
          </a:p>
          <a:p>
            <a:pPr marL="0" indent="0">
              <a:buFont typeface="Arial" pitchFamily="34" charset="0"/>
              <a:buNone/>
            </a:pPr>
            <a:endParaRPr lang="pt-BR" sz="1600" dirty="0"/>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6</a:t>
            </a:r>
            <a:endParaRPr lang="pt-BR" dirty="0">
              <a:solidFill>
                <a:srgbClr val="EEECE1"/>
              </a:solidFill>
            </a:endParaRPr>
          </a:p>
        </p:txBody>
      </p:sp>
    </p:spTree>
    <p:extLst>
      <p:ext uri="{BB962C8B-B14F-4D97-AF65-F5344CB8AC3E}">
        <p14:creationId xmlns:p14="http://schemas.microsoft.com/office/powerpoint/2010/main" val="2126834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Os</a:t>
            </a:r>
            <a:r>
              <a:rPr lang="en-US" sz="2800" dirty="0" smtClean="0"/>
              <a:t> </a:t>
            </a:r>
            <a:r>
              <a:rPr lang="en-US" sz="2800" dirty="0" err="1" smtClean="0"/>
              <a:t>números</a:t>
            </a:r>
            <a:r>
              <a:rPr lang="en-US" sz="2800" dirty="0" smtClean="0"/>
              <a:t> </a:t>
            </a:r>
            <a:r>
              <a:rPr lang="en-US" sz="2800" dirty="0" err="1" smtClean="0"/>
              <a:t>estão</a:t>
            </a:r>
            <a:r>
              <a:rPr lang="en-US" sz="2800" dirty="0" smtClean="0"/>
              <a:t> do </a:t>
            </a:r>
            <a:r>
              <a:rPr lang="en-US" sz="2800" dirty="0" err="1" smtClean="0"/>
              <a:t>seu</a:t>
            </a:r>
            <a:r>
              <a:rPr lang="en-US" sz="2800" dirty="0" smtClean="0"/>
              <a:t> </a:t>
            </a:r>
            <a:r>
              <a:rPr lang="en-US" sz="2800" dirty="0" err="1" smtClean="0"/>
              <a:t>lado</a:t>
            </a:r>
            <a:endParaRPr lang="en-US" sz="2800" dirty="0"/>
          </a:p>
        </p:txBody>
      </p:sp>
      <p:sp>
        <p:nvSpPr>
          <p:cNvPr id="3" name="Content Placeholder 2"/>
          <p:cNvSpPr>
            <a:spLocks noGrp="1"/>
          </p:cNvSpPr>
          <p:nvPr>
            <p:ph idx="1"/>
          </p:nvPr>
        </p:nvSpPr>
        <p:spPr/>
        <p:txBody>
          <a:bodyPr>
            <a:normAutofit/>
          </a:bodyPr>
          <a:lstStyle/>
          <a:p>
            <a:pPr marL="0" indent="0">
              <a:buNone/>
            </a:pPr>
            <a:r>
              <a:rPr lang="pt-BR" sz="1600" dirty="0" smtClean="0"/>
              <a:t>Quando não se controla a parte financeira de uma empresa, algumas decisões podem ser tomadas sem você ter ciência de que o impacto daquela decisão será negativo para as finanças da sua empresa.</a:t>
            </a:r>
            <a:br>
              <a:rPr lang="pt-BR" sz="1600" dirty="0" smtClean="0"/>
            </a:br>
            <a:endParaRPr lang="pt-BR" sz="1600" dirty="0" smtClean="0"/>
          </a:p>
          <a:p>
            <a:pPr marL="0" indent="0">
              <a:buNone/>
            </a:pPr>
            <a:r>
              <a:rPr lang="pt-BR" sz="1600" b="1" dirty="0" smtClean="0">
                <a:solidFill>
                  <a:srgbClr val="1F497D"/>
                </a:solidFill>
              </a:rPr>
              <a:t>Você já deve ter percebido que para cuidar da gestão financeira, você precisará lidar com números e informações o tempo todo. Se a sua empresa tem números confiáveis, você terá informações para tomar decisões. </a:t>
            </a:r>
          </a:p>
          <a:p>
            <a:pPr marL="0" indent="0">
              <a:buNone/>
            </a:pPr>
            <a:endParaRPr lang="pt-BR" sz="1600" dirty="0" smtClean="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7</a:t>
            </a:r>
            <a:endParaRPr lang="pt-BR" dirty="0">
              <a:solidFill>
                <a:srgbClr val="EEECE1"/>
              </a:solidFill>
            </a:endParaRPr>
          </a:p>
        </p:txBody>
      </p:sp>
      <p:sp>
        <p:nvSpPr>
          <p:cNvPr id="5" name="Rectangle 4"/>
          <p:cNvSpPr/>
          <p:nvPr/>
        </p:nvSpPr>
        <p:spPr>
          <a:xfrm>
            <a:off x="3527994" y="3939257"/>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ilustrador</a:t>
            </a:r>
            <a:r>
              <a:rPr lang="en-US" sz="1400" dirty="0" smtClean="0">
                <a:solidFill>
                  <a:schemeClr val="bg1"/>
                </a:solidFill>
              </a:rPr>
              <a:t> com </a:t>
            </a:r>
            <a:r>
              <a:rPr lang="en-US" sz="1400" dirty="0" err="1" smtClean="0">
                <a:solidFill>
                  <a:schemeClr val="bg1"/>
                </a:solidFill>
              </a:rPr>
              <a:t>diversos</a:t>
            </a:r>
            <a:r>
              <a:rPr lang="en-US" sz="1400" dirty="0" smtClean="0">
                <a:solidFill>
                  <a:schemeClr val="bg1"/>
                </a:solidFill>
              </a:rPr>
              <a:t> </a:t>
            </a:r>
            <a:r>
              <a:rPr lang="en-US" sz="1400" dirty="0" err="1" smtClean="0">
                <a:solidFill>
                  <a:schemeClr val="bg1"/>
                </a:solidFill>
              </a:rPr>
              <a:t>números</a:t>
            </a:r>
            <a:r>
              <a:rPr lang="en-US" sz="1400" dirty="0" smtClean="0">
                <a:solidFill>
                  <a:schemeClr val="bg1"/>
                </a:solidFill>
              </a:rPr>
              <a:t> </a:t>
            </a:r>
            <a:r>
              <a:rPr lang="en-US" sz="1400" dirty="0" err="1" smtClean="0">
                <a:solidFill>
                  <a:schemeClr val="bg1"/>
                </a:solidFill>
              </a:rPr>
              <a:t>rodando</a:t>
            </a:r>
            <a:r>
              <a:rPr lang="en-US" sz="1400" dirty="0" smtClean="0">
                <a:solidFill>
                  <a:schemeClr val="bg1"/>
                </a:solidFill>
              </a:rPr>
              <a:t> </a:t>
            </a:r>
            <a:r>
              <a:rPr lang="en-US" sz="1400" dirty="0" err="1" smtClean="0">
                <a:solidFill>
                  <a:schemeClr val="bg1"/>
                </a:solidFill>
              </a:rPr>
              <a:t>pela</a:t>
            </a:r>
            <a:r>
              <a:rPr lang="en-US" sz="1400" dirty="0" smtClean="0">
                <a:solidFill>
                  <a:schemeClr val="bg1"/>
                </a:solidFill>
              </a:rPr>
              <a:t> </a:t>
            </a:r>
            <a:r>
              <a:rPr lang="en-US" sz="1400" dirty="0" err="1" smtClean="0">
                <a:solidFill>
                  <a:schemeClr val="bg1"/>
                </a:solidFill>
              </a:rPr>
              <a:t>cabeça</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8686800" y="2432097"/>
            <a:ext cx="2813279" cy="3745490"/>
          </a:xfrm>
          <a:prstGeom prst="rect">
            <a:avLst/>
          </a:prstGeom>
        </p:spPr>
      </p:pic>
      <p:pic>
        <p:nvPicPr>
          <p:cNvPr id="7" name="Picture 6"/>
          <p:cNvPicPr>
            <a:picLocks noChangeAspect="1"/>
          </p:cNvPicPr>
          <p:nvPr/>
        </p:nvPicPr>
        <p:blipFill>
          <a:blip r:embed="rId3"/>
          <a:stretch>
            <a:fillRect/>
          </a:stretch>
        </p:blipFill>
        <p:spPr>
          <a:xfrm>
            <a:off x="8924293" y="247041"/>
            <a:ext cx="1370549" cy="1490773"/>
          </a:xfrm>
          <a:prstGeom prst="rect">
            <a:avLst/>
          </a:prstGeom>
        </p:spPr>
      </p:pic>
      <p:pic>
        <p:nvPicPr>
          <p:cNvPr id="8" name="Picture 7"/>
          <p:cNvPicPr>
            <a:picLocks noChangeAspect="1"/>
          </p:cNvPicPr>
          <p:nvPr/>
        </p:nvPicPr>
        <p:blipFill>
          <a:blip r:embed="rId4"/>
          <a:stretch>
            <a:fillRect/>
          </a:stretch>
        </p:blipFill>
        <p:spPr>
          <a:xfrm>
            <a:off x="8924293" y="1126825"/>
            <a:ext cx="1243102" cy="2071837"/>
          </a:xfrm>
          <a:prstGeom prst="rect">
            <a:avLst/>
          </a:prstGeom>
        </p:spPr>
      </p:pic>
      <p:pic>
        <p:nvPicPr>
          <p:cNvPr id="9" name="Picture 8"/>
          <p:cNvPicPr>
            <a:picLocks noChangeAspect="1"/>
          </p:cNvPicPr>
          <p:nvPr/>
        </p:nvPicPr>
        <p:blipFill>
          <a:blip r:embed="rId5"/>
          <a:stretch>
            <a:fillRect/>
          </a:stretch>
        </p:blipFill>
        <p:spPr>
          <a:xfrm>
            <a:off x="8686800" y="5728512"/>
            <a:ext cx="1980615" cy="1496976"/>
          </a:xfrm>
          <a:prstGeom prst="rect">
            <a:avLst/>
          </a:prstGeom>
        </p:spPr>
      </p:pic>
    </p:spTree>
    <p:extLst>
      <p:ext uri="{BB962C8B-B14F-4D97-AF65-F5344CB8AC3E}">
        <p14:creationId xmlns:p14="http://schemas.microsoft.com/office/powerpoint/2010/main" val="2740284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Encerramento</a:t>
            </a:r>
            <a:endParaRPr lang="en-US" sz="2800" dirty="0"/>
          </a:p>
        </p:txBody>
      </p:sp>
      <p:sp>
        <p:nvSpPr>
          <p:cNvPr id="3" name="Content Placeholder 2"/>
          <p:cNvSpPr>
            <a:spLocks noGrp="1"/>
          </p:cNvSpPr>
          <p:nvPr>
            <p:ph idx="1"/>
          </p:nvPr>
        </p:nvSpPr>
        <p:spPr/>
        <p:txBody>
          <a:bodyPr>
            <a:normAutofit/>
          </a:bodyPr>
          <a:lstStyle/>
          <a:p>
            <a:pPr marL="0" indent="0">
              <a:buNone/>
            </a:pPr>
            <a:r>
              <a:rPr lang="pt-BR" sz="1600" dirty="0" smtClean="0"/>
              <a:t>Nesta parada você percebeu que a Gestão Financeira da sua empresa vai além de conhecer suas contas a pagar e a receber. Cuidando dos números da sua empresa você poderá formular as melhores estratégias para </a:t>
            </a:r>
            <a:r>
              <a:rPr lang="pt-BR" sz="1600" dirty="0"/>
              <a:t>a utilização mais eficiente dos </a:t>
            </a:r>
            <a:r>
              <a:rPr lang="pt-BR" sz="1600" dirty="0" smtClean="0"/>
              <a:t>recursos da sua empresa.</a:t>
            </a:r>
            <a:endParaRPr lang="pt-BR" sz="1600" dirty="0"/>
          </a:p>
          <a:p>
            <a:pPr marL="0" indent="0">
              <a:buNone/>
            </a:pPr>
            <a:endParaRPr lang="pt-BR" sz="1600" dirty="0" smtClean="0"/>
          </a:p>
          <a:p>
            <a:pPr marL="0" indent="0">
              <a:buNone/>
            </a:pPr>
            <a:r>
              <a:rPr lang="pt-BR" sz="1600" dirty="0" smtClean="0"/>
              <a:t>As informações financeiras que você precisa para tomar decisões são obtidas por meio dos controles financeiros. Na próxima parada você encontrará esses controles básicos para a gestão financeira do seu negócio. </a:t>
            </a:r>
          </a:p>
          <a:p>
            <a:pPr marL="0" indent="0">
              <a:buNone/>
            </a:pPr>
            <a:endParaRPr lang="pt-BR" sz="1600" dirty="0" smtClean="0"/>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2: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245986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a:t>
            </a:r>
            <a:r>
              <a:rPr lang="pt-BR" sz="2700" dirty="0" smtClean="0"/>
              <a:t>3:</a:t>
            </a:r>
            <a:r>
              <a:rPr lang="pt-BR" sz="2700" dirty="0"/>
              <a:t/>
            </a:r>
            <a:br>
              <a:rPr lang="pt-BR" sz="2700" dirty="0"/>
            </a:br>
            <a:r>
              <a:rPr lang="pt-BR" sz="2700" dirty="0" smtClean="0"/>
              <a:t>controles financeiros básicos</a:t>
            </a:r>
            <a:endParaRPr lang="en-US" dirty="0"/>
          </a:p>
        </p:txBody>
      </p:sp>
      <p:sp>
        <p:nvSpPr>
          <p:cNvPr id="4" name="Rectangle 3"/>
          <p:cNvSpPr/>
          <p:nvPr/>
        </p:nvSpPr>
        <p:spPr>
          <a:xfrm>
            <a:off x="3527994" y="3939257"/>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smtClean="0">
                <a:solidFill>
                  <a:schemeClr val="bg1"/>
                </a:solidFill>
              </a:rPr>
              <a:t>Planilhas</a:t>
            </a:r>
            <a:r>
              <a:rPr lang="en-US" sz="1400" dirty="0" smtClean="0">
                <a:solidFill>
                  <a:schemeClr val="bg1"/>
                </a:solidFill>
              </a:rPr>
              <a:t> </a:t>
            </a:r>
            <a:r>
              <a:rPr lang="en-US" sz="1400" dirty="0" err="1" smtClean="0">
                <a:solidFill>
                  <a:schemeClr val="bg1"/>
                </a:solidFill>
              </a:rPr>
              <a:t>preenchidas</a:t>
            </a:r>
            <a:r>
              <a:rPr lang="en-US" sz="1400" dirty="0" smtClean="0">
                <a:solidFill>
                  <a:schemeClr val="bg1"/>
                </a:solidFill>
              </a:rPr>
              <a:t> </a:t>
            </a:r>
            <a:r>
              <a:rPr lang="en-US" sz="1400" dirty="0" err="1" smtClean="0">
                <a:solidFill>
                  <a:schemeClr val="bg1"/>
                </a:solidFill>
              </a:rPr>
              <a:t>sobre</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a:t>
            </a:r>
            <a:r>
              <a:rPr lang="en-US" sz="1400" dirty="0" smtClean="0">
                <a:solidFill>
                  <a:schemeClr val="bg1"/>
                </a:solidFill>
              </a:rPr>
              <a:t>mesa</a:t>
            </a:r>
          </a:p>
          <a:p>
            <a:pPr algn="ctr"/>
            <a:r>
              <a:rPr lang="en-US" sz="1400" dirty="0" smtClean="0">
                <a:solidFill>
                  <a:schemeClr val="bg1"/>
                </a:solidFill>
              </a:rPr>
              <a:t>13x9cm</a:t>
            </a:r>
            <a:endParaRPr lang="en-US" sz="1400" dirty="0">
              <a:solidFill>
                <a:srgbClr val="FF0000"/>
              </a:solidFill>
            </a:endParaRPr>
          </a:p>
        </p:txBody>
      </p:sp>
      <p:pic>
        <p:nvPicPr>
          <p:cNvPr id="5" name="Picture 4"/>
          <p:cNvPicPr>
            <a:picLocks noChangeAspect="1"/>
          </p:cNvPicPr>
          <p:nvPr/>
        </p:nvPicPr>
        <p:blipFill rotWithShape="1">
          <a:blip r:embed="rId2"/>
          <a:srcRect l="35826"/>
          <a:stretch/>
        </p:blipFill>
        <p:spPr>
          <a:xfrm>
            <a:off x="7283714" y="4287106"/>
            <a:ext cx="2783614" cy="2441272"/>
          </a:xfrm>
          <a:prstGeom prst="rect">
            <a:avLst/>
          </a:prstGeom>
        </p:spPr>
      </p:pic>
    </p:spTree>
    <p:extLst>
      <p:ext uri="{BB962C8B-B14F-4D97-AF65-F5344CB8AC3E}">
        <p14:creationId xmlns:p14="http://schemas.microsoft.com/office/powerpoint/2010/main" val="361263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000" dirty="0">
                <a:solidFill>
                  <a:schemeClr val="tx1"/>
                </a:solidFill>
              </a:rPr>
              <a:t>Você está </a:t>
            </a:r>
            <a:r>
              <a:rPr lang="pt-BR" sz="2000" dirty="0" smtClean="0">
                <a:solidFill>
                  <a:schemeClr val="tx1"/>
                </a:solidFill>
              </a:rPr>
              <a:t>no </a:t>
            </a:r>
            <a:r>
              <a:rPr lang="pt-BR" sz="2000" b="1" dirty="0" smtClean="0">
                <a:solidFill>
                  <a:schemeClr val="tx1"/>
                </a:solidFill>
              </a:rPr>
              <a:t>Centro Empresarial</a:t>
            </a:r>
            <a:r>
              <a:rPr lang="pt-BR" sz="2000" dirty="0" smtClean="0">
                <a:solidFill>
                  <a:schemeClr val="tx1"/>
                </a:solidFill>
              </a:rPr>
              <a:t>.</a:t>
            </a:r>
            <a:endParaRPr lang="en-US" sz="2000" dirty="0">
              <a:solidFill>
                <a:schemeClr val="tx1"/>
              </a:solidFill>
            </a:endParaRPr>
          </a:p>
        </p:txBody>
      </p:sp>
      <p:sp>
        <p:nvSpPr>
          <p:cNvPr id="3" name="Content Placeholder 2"/>
          <p:cNvSpPr>
            <a:spLocks noGrp="1"/>
          </p:cNvSpPr>
          <p:nvPr>
            <p:ph idx="1"/>
          </p:nvPr>
        </p:nvSpPr>
        <p:spPr>
          <a:xfrm>
            <a:off x="457200" y="7516"/>
            <a:ext cx="8229600" cy="351433"/>
          </a:xfrm>
        </p:spPr>
        <p:txBody>
          <a:bodyPr>
            <a:normAutofit fontScale="85000" lnSpcReduction="20000"/>
          </a:bodyPr>
          <a:lstStyle/>
          <a:p>
            <a:pPr marL="0" indent="0">
              <a:buNone/>
            </a:pPr>
            <a:r>
              <a:rPr lang="pt-BR" dirty="0">
                <a:solidFill>
                  <a:schemeClr val="bg1"/>
                </a:solidFill>
              </a:rPr>
              <a:t>Apresentação da </a:t>
            </a:r>
            <a:r>
              <a:rPr lang="pt-BR" dirty="0" smtClean="0">
                <a:solidFill>
                  <a:schemeClr val="bg1"/>
                </a:solidFill>
              </a:rPr>
              <a:t>trilha: </a:t>
            </a:r>
            <a:r>
              <a:rPr lang="pt-BR" dirty="0" smtClean="0">
                <a:solidFill>
                  <a:srgbClr val="EEECE1"/>
                </a:solidFill>
              </a:rPr>
              <a:t>Preview no mapa</a:t>
            </a:r>
            <a:endParaRPr lang="pt-BR" dirty="0">
              <a:solidFill>
                <a:srgbClr val="EEECE1"/>
              </a:solidFill>
            </a:endParaRPr>
          </a:p>
        </p:txBody>
      </p:sp>
      <p:sp>
        <p:nvSpPr>
          <p:cNvPr id="4" name="Content Placeholder 2"/>
          <p:cNvSpPr txBox="1">
            <a:spLocks/>
          </p:cNvSpPr>
          <p:nvPr/>
        </p:nvSpPr>
        <p:spPr>
          <a:xfrm>
            <a:off x="457200" y="1585930"/>
            <a:ext cx="8229600" cy="508132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sz="1600" i="1" dirty="0" smtClean="0"/>
              <a:t>Vários empresários de sucesso estão a sua volta. Entre nessa trilha e conheça mais sobre os números que estão na cabeça deles.</a:t>
            </a:r>
          </a:p>
          <a:p>
            <a:pPr marL="0" indent="0">
              <a:buFont typeface="Arial" pitchFamily="34" charset="0"/>
              <a:buNone/>
            </a:pPr>
            <a:r>
              <a:rPr lang="pt-BR" sz="1600" dirty="0" smtClean="0"/>
              <a:t> </a:t>
            </a:r>
          </a:p>
          <a:p>
            <a:pPr marL="0" indent="0">
              <a:buFont typeface="Arial" pitchFamily="34" charset="0"/>
              <a:buNone/>
            </a:pPr>
            <a:r>
              <a:rPr lang="pt-BR" sz="1600" dirty="0" smtClean="0"/>
              <a:t>Esta é a trilha </a:t>
            </a:r>
            <a:r>
              <a:rPr lang="pt-BR" sz="1600" b="1" dirty="0" smtClean="0"/>
              <a:t>Organização e Administração</a:t>
            </a:r>
            <a:r>
              <a:rPr lang="pt-BR" sz="1600" dirty="0" smtClean="0"/>
              <a:t>.</a:t>
            </a:r>
          </a:p>
          <a:p>
            <a:pPr marL="0" indent="0">
              <a:buFont typeface="Arial" pitchFamily="34" charset="0"/>
              <a:buNone/>
            </a:pPr>
            <a:r>
              <a:rPr lang="pt-BR" sz="1600" dirty="0" smtClean="0"/>
              <a:t> </a:t>
            </a:r>
          </a:p>
          <a:p>
            <a:pPr marL="0" indent="0">
              <a:buNone/>
            </a:pPr>
            <a:r>
              <a:rPr lang="pt-BR" sz="1600" dirty="0"/>
              <a:t>C</a:t>
            </a:r>
            <a:r>
              <a:rPr lang="pt-BR" sz="1600" dirty="0" smtClean="0"/>
              <a:t>omo administrar </a:t>
            </a:r>
            <a:r>
              <a:rPr lang="pt-BR" sz="1600" dirty="0"/>
              <a:t>um </a:t>
            </a:r>
            <a:r>
              <a:rPr lang="pt-BR" sz="1600" dirty="0" smtClean="0"/>
              <a:t>negócio e </a:t>
            </a:r>
            <a:r>
              <a:rPr lang="pt-BR" sz="1600" dirty="0"/>
              <a:t>a </a:t>
            </a:r>
            <a:r>
              <a:rPr lang="pt-BR" sz="1600" dirty="0" smtClean="0"/>
              <a:t>importância da gestão financeira são os temas iniciais dessa trilha. Mas você também será apresentado aos controles </a:t>
            </a:r>
            <a:r>
              <a:rPr lang="pt-BR" sz="1600" dirty="0"/>
              <a:t>financeiros essenciais que seu </a:t>
            </a:r>
            <a:r>
              <a:rPr lang="pt-BR" sz="1600" dirty="0" smtClean="0"/>
              <a:t>negócio </a:t>
            </a:r>
            <a:r>
              <a:rPr lang="pt-BR" sz="1600" dirty="0"/>
              <a:t>deve ter. </a:t>
            </a:r>
            <a:r>
              <a:rPr lang="pt-BR" sz="1600" dirty="0" smtClean="0"/>
              <a:t>Capital </a:t>
            </a:r>
            <a:r>
              <a:rPr lang="pt-BR" sz="1600" dirty="0"/>
              <a:t>de </a:t>
            </a:r>
            <a:r>
              <a:rPr lang="pt-BR" sz="1600" dirty="0" smtClean="0"/>
              <a:t>giro e </a:t>
            </a:r>
            <a:r>
              <a:rPr lang="pt-BR" sz="1600" dirty="0"/>
              <a:t>Fluxo de Caixa </a:t>
            </a:r>
            <a:r>
              <a:rPr lang="pt-BR" sz="1600" dirty="0" smtClean="0"/>
              <a:t>também estão no seu caminho. Mas não se preocupe, por aqui você vai desvendar como a </a:t>
            </a:r>
            <a:r>
              <a:rPr lang="pt-BR" sz="1600" dirty="0"/>
              <a:t>calcular a</a:t>
            </a:r>
            <a:r>
              <a:rPr lang="pt-BR" sz="1600" dirty="0" smtClean="0"/>
              <a:t> </a:t>
            </a:r>
            <a:r>
              <a:rPr lang="pt-BR" sz="1600" dirty="0"/>
              <a:t>necessidade de capital de giro da sua </a:t>
            </a:r>
            <a:r>
              <a:rPr lang="pt-BR" sz="1600" dirty="0" smtClean="0"/>
              <a:t>empresa</a:t>
            </a:r>
            <a:r>
              <a:rPr lang="pt-BR" sz="1600" dirty="0"/>
              <a:t> </a:t>
            </a:r>
            <a:r>
              <a:rPr lang="pt-BR" sz="1600" dirty="0" smtClean="0"/>
              <a:t>e também como identificar </a:t>
            </a:r>
            <a:r>
              <a:rPr lang="pt-BR" sz="1600" dirty="0"/>
              <a:t>se o seu </a:t>
            </a:r>
            <a:r>
              <a:rPr lang="pt-BR" sz="1600" dirty="0" smtClean="0"/>
              <a:t>negócio </a:t>
            </a:r>
            <a:r>
              <a:rPr lang="pt-BR" sz="1600" dirty="0"/>
              <a:t>é </a:t>
            </a:r>
            <a:r>
              <a:rPr lang="pt-BR" sz="1600" dirty="0" smtClean="0"/>
              <a:t>viável </a:t>
            </a:r>
            <a:r>
              <a:rPr lang="pt-BR" sz="1600" dirty="0"/>
              <a:t>ou </a:t>
            </a:r>
            <a:r>
              <a:rPr lang="pt-BR" sz="1600" dirty="0" smtClean="0"/>
              <a:t>não. </a:t>
            </a:r>
          </a:p>
          <a:p>
            <a:pPr marL="0" indent="0">
              <a:buNone/>
            </a:pPr>
            <a:endParaRPr lang="pt-BR" sz="1600" dirty="0" smtClean="0"/>
          </a:p>
          <a:p>
            <a:pPr marL="0" indent="0">
              <a:buNone/>
            </a:pPr>
            <a:r>
              <a:rPr lang="pt-BR" sz="1600" dirty="0" smtClean="0"/>
              <a:t>Nesta trilha </a:t>
            </a:r>
            <a:r>
              <a:rPr lang="pt-BR" sz="1600" dirty="0"/>
              <a:t>você </a:t>
            </a:r>
            <a:r>
              <a:rPr lang="pt-BR" sz="1600" dirty="0" smtClean="0"/>
              <a:t>descobrirá:</a:t>
            </a:r>
          </a:p>
          <a:p>
            <a:pPr>
              <a:buFontTx/>
              <a:buChar char="•"/>
            </a:pPr>
            <a:r>
              <a:rPr lang="pt-BR" sz="1600" dirty="0" smtClean="0"/>
              <a:t>O que é administrar um negócio;</a:t>
            </a:r>
          </a:p>
          <a:p>
            <a:pPr>
              <a:buFontTx/>
              <a:buChar char="•"/>
            </a:pPr>
            <a:r>
              <a:rPr lang="pt-BR" sz="1600" dirty="0" smtClean="0"/>
              <a:t>Como fazer </a:t>
            </a:r>
            <a:r>
              <a:rPr lang="pt-BR" sz="1600" dirty="0"/>
              <a:t>a </a:t>
            </a:r>
            <a:r>
              <a:rPr lang="pt-BR" sz="1600" dirty="0" smtClean="0"/>
              <a:t>gestão </a:t>
            </a:r>
            <a:r>
              <a:rPr lang="pt-BR" sz="1600" dirty="0"/>
              <a:t>financeira do </a:t>
            </a:r>
            <a:r>
              <a:rPr lang="pt-BR" sz="1600" dirty="0" smtClean="0"/>
              <a:t>seu negócio;</a:t>
            </a:r>
          </a:p>
          <a:p>
            <a:pPr>
              <a:buFontTx/>
              <a:buChar char="•"/>
            </a:pPr>
            <a:r>
              <a:rPr lang="pt-BR" sz="1600" dirty="0"/>
              <a:t>Quais os controles financeiros essenciais para o </a:t>
            </a:r>
            <a:r>
              <a:rPr lang="pt-BR" sz="1600" dirty="0" smtClean="0"/>
              <a:t>seu negócio;</a:t>
            </a:r>
          </a:p>
          <a:p>
            <a:pPr>
              <a:buFontTx/>
              <a:buChar char="•"/>
            </a:pPr>
            <a:r>
              <a:rPr lang="pt-BR" sz="1600" dirty="0" smtClean="0"/>
              <a:t>Os conceitos de capital de giro e fluxo de caixa;</a:t>
            </a:r>
          </a:p>
          <a:p>
            <a:pPr>
              <a:buFontTx/>
              <a:buChar char="•"/>
            </a:pPr>
            <a:r>
              <a:rPr lang="pt-BR" sz="1600" dirty="0" smtClean="0"/>
              <a:t>Como calcular a sua necessidade de Capital de Giro e a viabilidade do seu negócio. </a:t>
            </a:r>
            <a:endParaRPr lang="pt-BR" sz="1600" dirty="0"/>
          </a:p>
        </p:txBody>
      </p:sp>
    </p:spTree>
    <p:extLst>
      <p:ext uri="{BB962C8B-B14F-4D97-AF65-F5344CB8AC3E}">
        <p14:creationId xmlns:p14="http://schemas.microsoft.com/office/powerpoint/2010/main" val="20977389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Controles</a:t>
            </a:r>
            <a:r>
              <a:rPr lang="en-US" sz="2800" dirty="0" smtClean="0"/>
              <a:t> </a:t>
            </a:r>
            <a:r>
              <a:rPr lang="en-US" sz="2800" dirty="0" err="1" smtClean="0"/>
              <a:t>financeiros</a:t>
            </a:r>
            <a:r>
              <a:rPr lang="en-US" sz="2800" dirty="0" smtClean="0"/>
              <a:t> </a:t>
            </a:r>
            <a:r>
              <a:rPr lang="en-US" sz="2800" dirty="0" err="1" smtClean="0"/>
              <a:t>básicos</a:t>
            </a:r>
            <a:endParaRPr lang="en-US" sz="2800" dirty="0"/>
          </a:p>
        </p:txBody>
      </p:sp>
      <p:sp>
        <p:nvSpPr>
          <p:cNvPr id="3" name="Content Placeholder 2"/>
          <p:cNvSpPr>
            <a:spLocks noGrp="1"/>
          </p:cNvSpPr>
          <p:nvPr>
            <p:ph idx="1"/>
          </p:nvPr>
        </p:nvSpPr>
        <p:spPr>
          <a:xfrm>
            <a:off x="457200" y="1600200"/>
            <a:ext cx="5800731" cy="4876800"/>
          </a:xfrm>
        </p:spPr>
        <p:txBody>
          <a:bodyPr>
            <a:normAutofit/>
          </a:bodyPr>
          <a:lstStyle/>
          <a:p>
            <a:pPr marL="0" indent="0">
              <a:buNone/>
            </a:pPr>
            <a:r>
              <a:rPr lang="pt-BR" sz="1800" dirty="0" smtClean="0"/>
              <a:t>Nesta parada, você conhecerá a importância das informações para uma empresa tomar decisões. Você também conhecerá quais os controles financeiros essenciais que deve implantar no seu negócio. </a:t>
            </a:r>
          </a:p>
          <a:p>
            <a:pPr marL="0" indent="0">
              <a:buNone/>
            </a:pPr>
            <a:endParaRPr lang="pt-BR" sz="1800" dirty="0"/>
          </a:p>
          <a:p>
            <a:pPr marL="0" indent="0">
              <a:buNone/>
            </a:pPr>
            <a:r>
              <a:rPr lang="pt-BR" sz="1800" dirty="0" smtClean="0"/>
              <a:t>Nesta parada, você: </a:t>
            </a:r>
          </a:p>
          <a:p>
            <a:r>
              <a:rPr lang="pt-BR" sz="1800" dirty="0" smtClean="0"/>
              <a:t>Reconhecerá a importância de contar com informações confiáveis para a tomada de decisão na empresa; </a:t>
            </a:r>
          </a:p>
          <a:p>
            <a:r>
              <a:rPr lang="pt-BR" sz="1800" dirty="0" smtClean="0"/>
              <a:t>Compreenderá quais os controles financeiros essenciais que uma empresa deve implantar. </a:t>
            </a:r>
          </a:p>
          <a:p>
            <a:pPr marL="0" indent="0">
              <a:buNone/>
            </a:pPr>
            <a:endParaRPr lang="pt-BR" sz="1800" dirty="0"/>
          </a:p>
        </p:txBody>
      </p:sp>
      <p:sp>
        <p:nvSpPr>
          <p:cNvPr id="4" name="Rectangle 3"/>
          <p:cNvSpPr/>
          <p:nvPr/>
        </p:nvSpPr>
        <p:spPr>
          <a:xfrm>
            <a:off x="6631514" y="1524000"/>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a:solidFill>
                  <a:schemeClr val="bg1"/>
                </a:solidFill>
              </a:rPr>
              <a:t>Planilhas</a:t>
            </a:r>
            <a:r>
              <a:rPr lang="en-US" sz="1400" dirty="0">
                <a:solidFill>
                  <a:schemeClr val="bg1"/>
                </a:solidFill>
              </a:rPr>
              <a:t> </a:t>
            </a:r>
            <a:r>
              <a:rPr lang="en-US" sz="1400" dirty="0" err="1" smtClean="0">
                <a:solidFill>
                  <a:schemeClr val="bg1"/>
                </a:solidFill>
              </a:rPr>
              <a:t>preenchidas</a:t>
            </a:r>
            <a:r>
              <a:rPr lang="en-US" sz="1400" dirty="0" smtClean="0">
                <a:solidFill>
                  <a:schemeClr val="bg1"/>
                </a:solidFill>
              </a:rPr>
              <a:t> </a:t>
            </a:r>
            <a:r>
              <a:rPr lang="en-US" sz="1400" dirty="0" err="1" smtClean="0">
                <a:solidFill>
                  <a:schemeClr val="bg1"/>
                </a:solidFill>
              </a:rPr>
              <a:t>sobre</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a:t>
            </a:r>
            <a:r>
              <a:rPr lang="en-US" sz="1400" dirty="0" smtClean="0">
                <a:solidFill>
                  <a:schemeClr val="bg1"/>
                </a:solidFill>
              </a:rPr>
              <a:t>mesa</a:t>
            </a:r>
          </a:p>
          <a:p>
            <a:pPr algn="ctr"/>
            <a:r>
              <a:rPr lang="en-US" sz="1400" dirty="0" smtClean="0">
                <a:solidFill>
                  <a:schemeClr val="bg1"/>
                </a:solidFill>
              </a:rPr>
              <a:t>13x9cm</a:t>
            </a:r>
            <a:endParaRPr lang="en-US" sz="1400" dirty="0">
              <a:solidFill>
                <a:srgbClr val="FF0000"/>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1</a:t>
            </a:r>
            <a:endParaRPr lang="pt-BR" dirty="0">
              <a:solidFill>
                <a:srgbClr val="EEECE1"/>
              </a:solidFill>
            </a:endParaRPr>
          </a:p>
        </p:txBody>
      </p:sp>
    </p:spTree>
    <p:extLst>
      <p:ext uri="{BB962C8B-B14F-4D97-AF65-F5344CB8AC3E}">
        <p14:creationId xmlns:p14="http://schemas.microsoft.com/office/powerpoint/2010/main" val="749431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Informações</a:t>
            </a:r>
            <a:r>
              <a:rPr lang="en-US" sz="2800" dirty="0" smtClean="0"/>
              <a:t> </a:t>
            </a:r>
            <a:r>
              <a:rPr lang="en-US" sz="2800" dirty="0" err="1" smtClean="0"/>
              <a:t>na</a:t>
            </a:r>
            <a:r>
              <a:rPr lang="en-US" sz="2800" dirty="0" smtClean="0"/>
              <a:t> </a:t>
            </a:r>
            <a:r>
              <a:rPr lang="en-US" sz="2800" dirty="0" err="1" smtClean="0"/>
              <a:t>hora</a:t>
            </a:r>
            <a:r>
              <a:rPr lang="en-US" sz="2800" dirty="0" smtClean="0"/>
              <a:t> da </a:t>
            </a:r>
            <a:r>
              <a:rPr lang="en-US" sz="2800" dirty="0" err="1" smtClean="0"/>
              <a:t>decisão</a:t>
            </a:r>
            <a:endParaRPr lang="en-US" sz="2800" dirty="0"/>
          </a:p>
        </p:txBody>
      </p:sp>
      <p:sp>
        <p:nvSpPr>
          <p:cNvPr id="3" name="Content Placeholder 2"/>
          <p:cNvSpPr>
            <a:spLocks noGrp="1"/>
          </p:cNvSpPr>
          <p:nvPr>
            <p:ph idx="1"/>
          </p:nvPr>
        </p:nvSpPr>
        <p:spPr/>
        <p:txBody>
          <a:bodyPr>
            <a:normAutofit/>
          </a:bodyPr>
          <a:lstStyle/>
          <a:p>
            <a:pPr marL="0" indent="0">
              <a:buNone/>
            </a:pPr>
            <a:r>
              <a:rPr lang="pt-BR" sz="1800" dirty="0" smtClean="0"/>
              <a:t>Você precisa acompanhar periodicamente os resultados do seu negócio, pois esta é a sua função como administrador da sua empresa. Resultado é a consequência natural de um trabalho; é o retorno que o mercado fornece à empresa. É preciso, portanto, identificar as causas dos resultados.</a:t>
            </a:r>
          </a:p>
          <a:p>
            <a:pPr marL="0" indent="0">
              <a:buNone/>
            </a:pPr>
            <a:endParaRPr lang="pt-BR" sz="1800" dirty="0"/>
          </a:p>
          <a:p>
            <a:pPr marL="0" indent="0">
              <a:buNone/>
            </a:pPr>
            <a:r>
              <a:rPr lang="pt-BR" sz="1800" b="1" dirty="0" smtClean="0">
                <a:solidFill>
                  <a:srgbClr val="1F497D"/>
                </a:solidFill>
              </a:rPr>
              <a:t>O resultado por si só não explica, mas demonstra, apresenta e dá pistas do que precisa ser feito e tratado. Para poder acompanhar os resultados, você precisa de informações relacionadas ao seu negócio. </a:t>
            </a:r>
          </a:p>
          <a:p>
            <a:pPr marL="0" indent="0">
              <a:buNone/>
            </a:pPr>
            <a:endParaRPr lang="pt-BR" sz="1800" dirty="0" smtClean="0"/>
          </a:p>
          <a:p>
            <a:pPr marL="0" indent="0">
              <a:buNone/>
            </a:pPr>
            <a:r>
              <a:rPr lang="pt-BR" sz="1800" dirty="0" smtClean="0"/>
              <a:t>Para obter informações úteis à gestão de uma empresa, o primeiro estágio é organizar os controles internos para que eles forneçam as informações necessárias à tomada de decisões. Estes controles financeiros essenciais para uma empresa, se mostrarão fortes aliados, ajudando você a verificar se seus objetivos estão sendo alcançados. </a:t>
            </a:r>
          </a:p>
          <a:p>
            <a:pPr marL="0" indent="0">
              <a:buNone/>
            </a:pP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4107898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2800" dirty="0" smtClean="0"/>
              <a:t>Fluxo de informações financeiras</a:t>
            </a:r>
            <a:endParaRPr lang="pt-BR" sz="2800" dirty="0"/>
          </a:p>
        </p:txBody>
      </p:sp>
      <p:sp>
        <p:nvSpPr>
          <p:cNvPr id="3" name="Content Placeholder 2"/>
          <p:cNvSpPr>
            <a:spLocks noGrp="1"/>
          </p:cNvSpPr>
          <p:nvPr>
            <p:ph idx="1"/>
          </p:nvPr>
        </p:nvSpPr>
        <p:spPr>
          <a:xfrm>
            <a:off x="457200" y="1600200"/>
            <a:ext cx="3459745" cy="4876800"/>
          </a:xfrm>
        </p:spPr>
        <p:txBody>
          <a:bodyPr/>
          <a:lstStyle/>
          <a:p>
            <a:pPr marL="0" indent="0">
              <a:buNone/>
            </a:pPr>
            <a:r>
              <a:rPr lang="pt-BR" dirty="0" smtClean="0"/>
              <a:t>Observe na figura ao lado como ocorre o fluxo de informações financeiras de um negócio. Perceba que muitas informações passam por ali e, assim, alguns controles são necessários. </a:t>
            </a:r>
          </a:p>
        </p:txBody>
      </p:sp>
      <p:pic>
        <p:nvPicPr>
          <p:cNvPr id="4" name="Picture 3" descr="Captura de Tela 2013-09-01 às 16.50.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655" y="1600200"/>
            <a:ext cx="4477250" cy="3876174"/>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105846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Controles</a:t>
            </a:r>
            <a:r>
              <a:rPr lang="en-US" sz="2800" dirty="0" smtClean="0"/>
              <a:t> </a:t>
            </a:r>
            <a:r>
              <a:rPr lang="en-US" sz="2800" dirty="0" err="1" smtClean="0"/>
              <a:t>financeiros</a:t>
            </a:r>
            <a:r>
              <a:rPr lang="en-US" sz="2800" dirty="0" smtClean="0"/>
              <a:t> </a:t>
            </a:r>
            <a:r>
              <a:rPr lang="en-US" sz="2800" dirty="0" err="1" smtClean="0"/>
              <a:t>essenciais</a:t>
            </a:r>
            <a:endParaRPr lang="en-US" sz="2800" dirty="0"/>
          </a:p>
        </p:txBody>
      </p:sp>
      <p:sp>
        <p:nvSpPr>
          <p:cNvPr id="3" name="Content Placeholder 2"/>
          <p:cNvSpPr>
            <a:spLocks noGrp="1"/>
          </p:cNvSpPr>
          <p:nvPr>
            <p:ph idx="1"/>
          </p:nvPr>
        </p:nvSpPr>
        <p:spPr/>
        <p:txBody>
          <a:bodyPr>
            <a:noAutofit/>
          </a:bodyPr>
          <a:lstStyle/>
          <a:p>
            <a:pPr marL="0" indent="0">
              <a:buNone/>
            </a:pPr>
            <a:r>
              <a:rPr lang="pt-BR" sz="1800" dirty="0" smtClean="0"/>
              <a:t>Os controles financeiros essenciais são os instrumentos que permitem ao empreendedor planejar, organizar, liderar e controlar os recursos financeiros de sua empresa para um determinado período.</a:t>
            </a:r>
            <a:br>
              <a:rPr lang="pt-BR" sz="1800" dirty="0" smtClean="0"/>
            </a:br>
            <a:endParaRPr lang="pt-BR" sz="1800" dirty="0" smtClean="0"/>
          </a:p>
          <a:p>
            <a:pPr marL="0" indent="0">
              <a:buNone/>
            </a:pPr>
            <a:r>
              <a:rPr lang="pt-BR" sz="1800" b="1" dirty="0" smtClean="0">
                <a:solidFill>
                  <a:srgbClr val="1F497D"/>
                </a:solidFill>
              </a:rPr>
              <a:t>Para a maioria das empresas de micro e pequeno porte, independentemente do setor de atividades, percebe-se que os controles de caixa e de bancos, controles de contas a receber, de contas a pagar, controles de despesas, controle de vendas e controles de estoques são essenciais para a gestão financeira.</a:t>
            </a:r>
          </a:p>
          <a:p>
            <a:pPr marL="0" indent="0">
              <a:buNone/>
            </a:pPr>
            <a:endParaRPr lang="pt-BR" sz="1800" dirty="0" smtClean="0"/>
          </a:p>
          <a:p>
            <a:pPr marL="0" indent="0">
              <a:buNone/>
            </a:pPr>
            <a:r>
              <a:rPr lang="pt-BR" sz="1800" dirty="0" smtClean="0"/>
              <a:t>Sem esses controles, você terá dificuldades em gerenciar as finanças da sua empresa. Você conhecerá aqui todos estes controles e um modelo de cada um deles para você implantar no seu negócio. Mas é importante lembrar que os modelos de controles devem ser adaptados para a realidade do seu negócio. </a:t>
            </a:r>
          </a:p>
          <a:p>
            <a:pPr marL="0" indent="0">
              <a:buNone/>
            </a:pP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4</a:t>
            </a:r>
            <a:endParaRPr lang="pt-BR" dirty="0">
              <a:solidFill>
                <a:srgbClr val="EEECE1"/>
              </a:solidFill>
            </a:endParaRPr>
          </a:p>
        </p:txBody>
      </p:sp>
    </p:spTree>
    <p:extLst>
      <p:ext uri="{BB962C8B-B14F-4D97-AF65-F5344CB8AC3E}">
        <p14:creationId xmlns:p14="http://schemas.microsoft.com/office/powerpoint/2010/main" val="2791560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Os</a:t>
            </a:r>
            <a:r>
              <a:rPr lang="en-US" sz="2800" dirty="0" smtClean="0"/>
              <a:t> </a:t>
            </a:r>
            <a:r>
              <a:rPr lang="en-US" sz="2800" dirty="0" err="1" smtClean="0"/>
              <a:t>controles</a:t>
            </a:r>
            <a:r>
              <a:rPr lang="en-US" sz="2800" dirty="0" smtClean="0"/>
              <a:t> </a:t>
            </a:r>
            <a:r>
              <a:rPr lang="en-US" sz="2800" dirty="0" err="1" smtClean="0"/>
              <a:t>financeiros</a:t>
            </a:r>
            <a:endParaRPr lang="en-US" sz="2800" dirty="0"/>
          </a:p>
        </p:txBody>
      </p:sp>
      <p:sp>
        <p:nvSpPr>
          <p:cNvPr id="3" name="Content Placeholder 2"/>
          <p:cNvSpPr>
            <a:spLocks noGrp="1"/>
          </p:cNvSpPr>
          <p:nvPr>
            <p:ph idx="1"/>
          </p:nvPr>
        </p:nvSpPr>
        <p:spPr>
          <a:xfrm>
            <a:off x="336612" y="5263027"/>
            <a:ext cx="8350188" cy="1331057"/>
          </a:xfrm>
        </p:spPr>
        <p:txBody>
          <a:bodyPr>
            <a:noAutofit/>
          </a:bodyPr>
          <a:lstStyle/>
          <a:p>
            <a:pPr marL="0" indent="0">
              <a:buNone/>
            </a:pPr>
            <a:r>
              <a:rPr lang="pt-BR" sz="1600" b="1" dirty="0" smtClean="0"/>
              <a:t>Controle </a:t>
            </a:r>
            <a:r>
              <a:rPr lang="pt-BR" sz="1600" b="1" dirty="0" err="1" smtClean="0"/>
              <a:t>Diário</a:t>
            </a:r>
            <a:r>
              <a:rPr lang="pt-BR" sz="1600" b="1" dirty="0" smtClean="0"/>
              <a:t> de Caixa</a:t>
            </a:r>
            <a:br>
              <a:rPr lang="pt-BR" sz="1600" b="1" dirty="0" smtClean="0"/>
            </a:br>
            <a:r>
              <a:rPr lang="pt-BR" sz="1600" dirty="0" smtClean="0"/>
              <a:t>Registra todas as entradas e </a:t>
            </a:r>
            <a:r>
              <a:rPr lang="pt-BR" sz="1600" dirty="0" err="1" smtClean="0"/>
              <a:t>saídas</a:t>
            </a:r>
            <a:r>
              <a:rPr lang="pt-BR" sz="1600" dirty="0" smtClean="0"/>
              <a:t> de dinheiro, </a:t>
            </a:r>
            <a:r>
              <a:rPr lang="pt-BR" sz="1600" dirty="0" err="1" smtClean="0"/>
              <a:t>além</a:t>
            </a:r>
            <a:r>
              <a:rPr lang="pt-BR" sz="1600" dirty="0" smtClean="0"/>
              <a:t> de apurar o saldo existente no caixa. A principal finalidade do controle de caixa é verificar se não existem erros de registros ou desvios de recursos. </a:t>
            </a: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pic>
        <p:nvPicPr>
          <p:cNvPr id="6" name="Picture 5" descr="Captura de Tela 2013-09-01 às 16.56.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072" y="1524000"/>
            <a:ext cx="4795053" cy="3433335"/>
          </a:xfrm>
          <a:prstGeom prst="rect">
            <a:avLst/>
          </a:prstGeom>
        </p:spPr>
      </p:pic>
    </p:spTree>
    <p:extLst>
      <p:ext uri="{BB962C8B-B14F-4D97-AF65-F5344CB8AC3E}">
        <p14:creationId xmlns:p14="http://schemas.microsoft.com/office/powerpoint/2010/main" val="1913771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Os</a:t>
            </a:r>
            <a:r>
              <a:rPr lang="en-US" sz="2800" dirty="0"/>
              <a:t> </a:t>
            </a:r>
            <a:r>
              <a:rPr lang="en-US" sz="2800" dirty="0" err="1"/>
              <a:t>controles</a:t>
            </a:r>
            <a:r>
              <a:rPr lang="en-US" sz="2800" dirty="0"/>
              <a:t> </a:t>
            </a:r>
            <a:r>
              <a:rPr lang="en-US" sz="2800" dirty="0" err="1"/>
              <a:t>financeiros</a:t>
            </a:r>
            <a:endParaRPr lang="en-US" sz="2800" dirty="0"/>
          </a:p>
        </p:txBody>
      </p:sp>
      <p:sp>
        <p:nvSpPr>
          <p:cNvPr id="3" name="Content Placeholder 2"/>
          <p:cNvSpPr>
            <a:spLocks noGrp="1"/>
          </p:cNvSpPr>
          <p:nvPr>
            <p:ph idx="1"/>
          </p:nvPr>
        </p:nvSpPr>
        <p:spPr>
          <a:xfrm>
            <a:off x="457200" y="5002936"/>
            <a:ext cx="8229600" cy="1474063"/>
          </a:xfrm>
        </p:spPr>
        <p:txBody>
          <a:bodyPr>
            <a:noAutofit/>
          </a:bodyPr>
          <a:lstStyle/>
          <a:p>
            <a:pPr marL="0" indent="0">
              <a:buNone/>
            </a:pPr>
            <a:r>
              <a:rPr lang="pt-BR" sz="1600" b="1" dirty="0" smtClean="0"/>
              <a:t>Controle </a:t>
            </a:r>
            <a:r>
              <a:rPr lang="pt-BR" sz="1600" b="1" dirty="0" err="1" smtClean="0"/>
              <a:t>Bancário</a:t>
            </a:r>
            <a:r>
              <a:rPr lang="pt-BR" sz="1600" b="1" dirty="0" smtClean="0"/>
              <a:t/>
            </a:r>
            <a:br>
              <a:rPr lang="pt-BR" sz="1600" b="1" dirty="0" smtClean="0"/>
            </a:br>
            <a:r>
              <a:rPr lang="pt-BR" sz="1600" dirty="0" smtClean="0"/>
              <a:t>É o registro </a:t>
            </a:r>
            <a:r>
              <a:rPr lang="pt-BR" sz="1600" dirty="0" err="1" smtClean="0"/>
              <a:t>diário</a:t>
            </a:r>
            <a:r>
              <a:rPr lang="pt-BR" sz="1600" dirty="0" smtClean="0"/>
              <a:t> de toda a </a:t>
            </a:r>
            <a:r>
              <a:rPr lang="pt-BR" sz="1600" dirty="0" err="1" smtClean="0"/>
              <a:t>movimentação</a:t>
            </a:r>
            <a:r>
              <a:rPr lang="pt-BR" sz="1600" dirty="0" smtClean="0"/>
              <a:t> </a:t>
            </a:r>
            <a:r>
              <a:rPr lang="pt-BR" sz="1600" dirty="0" err="1" smtClean="0"/>
              <a:t>bancária</a:t>
            </a:r>
            <a:r>
              <a:rPr lang="pt-BR" sz="1600" dirty="0" smtClean="0"/>
              <a:t> e do controle de saldos existentes. O controle </a:t>
            </a:r>
            <a:r>
              <a:rPr lang="pt-BR" sz="1600" dirty="0" err="1" smtClean="0"/>
              <a:t>bancário</a:t>
            </a:r>
            <a:r>
              <a:rPr lang="pt-BR" sz="1600" dirty="0" smtClean="0"/>
              <a:t> tem duas finalidades: a primeira consiste em confrontar os registros da empresa e os </a:t>
            </a:r>
            <a:r>
              <a:rPr lang="pt-BR" sz="1600" dirty="0" err="1" smtClean="0"/>
              <a:t>lançamentos</a:t>
            </a:r>
            <a:r>
              <a:rPr lang="pt-BR" sz="1600" dirty="0" smtClean="0"/>
              <a:t> gerados pelo banco; a segunda é gerar informações sobre os saldos </a:t>
            </a:r>
            <a:r>
              <a:rPr lang="pt-BR" sz="1600" dirty="0" err="1" smtClean="0"/>
              <a:t>bancários</a:t>
            </a:r>
            <a:r>
              <a:rPr lang="pt-BR" sz="1600" dirty="0" smtClean="0"/>
              <a:t> existentes, inclusive se são suficientes para pagar os compromissos do dia. </a:t>
            </a:r>
            <a:endParaRPr lang="pt-BR" sz="1600" dirty="0"/>
          </a:p>
        </p:txBody>
      </p:sp>
      <p:pic>
        <p:nvPicPr>
          <p:cNvPr id="4" name="Picture 3" descr="Captura de Tela 2013-09-01 às 17.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386" y="1524000"/>
            <a:ext cx="4528966" cy="3493116"/>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37086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Os</a:t>
            </a:r>
            <a:r>
              <a:rPr lang="en-US" sz="2800" dirty="0"/>
              <a:t> </a:t>
            </a:r>
            <a:r>
              <a:rPr lang="en-US" sz="2800" dirty="0" err="1"/>
              <a:t>controles</a:t>
            </a:r>
            <a:r>
              <a:rPr lang="en-US" sz="2800" dirty="0"/>
              <a:t> </a:t>
            </a:r>
            <a:r>
              <a:rPr lang="en-US" sz="2800" dirty="0" err="1"/>
              <a:t>financeiros</a:t>
            </a:r>
            <a:endParaRPr lang="en-US" sz="2800" dirty="0"/>
          </a:p>
        </p:txBody>
      </p:sp>
      <p:sp>
        <p:nvSpPr>
          <p:cNvPr id="3" name="Content Placeholder 2"/>
          <p:cNvSpPr>
            <a:spLocks noGrp="1"/>
          </p:cNvSpPr>
          <p:nvPr>
            <p:ph idx="1"/>
          </p:nvPr>
        </p:nvSpPr>
        <p:spPr>
          <a:xfrm>
            <a:off x="288894" y="5108548"/>
            <a:ext cx="8686800" cy="1657658"/>
          </a:xfrm>
        </p:spPr>
        <p:txBody>
          <a:bodyPr>
            <a:normAutofit/>
          </a:bodyPr>
          <a:lstStyle/>
          <a:p>
            <a:pPr marL="0" indent="0">
              <a:buNone/>
            </a:pPr>
            <a:r>
              <a:rPr lang="pt-BR" sz="1600" b="1" dirty="0"/>
              <a:t>Controle Diário de Vendas</a:t>
            </a:r>
          </a:p>
          <a:p>
            <a:pPr marL="0" indent="0">
              <a:buNone/>
            </a:pPr>
            <a:r>
              <a:rPr lang="pt-BR" sz="1600" dirty="0"/>
              <a:t>A adoção de um controle de vendas </a:t>
            </a:r>
            <a:r>
              <a:rPr lang="pt-BR" sz="1600" dirty="0" smtClean="0"/>
              <a:t>possibilita que você veja antecipadamente as receitas </a:t>
            </a:r>
            <a:r>
              <a:rPr lang="pt-BR" sz="1600" dirty="0"/>
              <a:t>futuras e, consequentemente, </a:t>
            </a:r>
            <a:r>
              <a:rPr lang="pt-BR" sz="1600" dirty="0" smtClean="0"/>
              <a:t>programe </a:t>
            </a:r>
            <a:r>
              <a:rPr lang="pt-BR" sz="1600" dirty="0"/>
              <a:t>as compras da sua empresa. Além disso, torna-se mais fácil acompanhar o comportamento mensal das vendas, as variações devido à sazonalidade, bem como o prazo médio concedido para os pagamentos realizados a prazo</a:t>
            </a:r>
            <a:r>
              <a:rPr lang="pt-BR" sz="1600" dirty="0" smtClean="0"/>
              <a:t>.</a:t>
            </a:r>
            <a:endParaRPr lang="en-US" sz="1600" dirty="0"/>
          </a:p>
        </p:txBody>
      </p:sp>
      <p:pic>
        <p:nvPicPr>
          <p:cNvPr id="4" name="Picture 3" descr="Captura de Tela 2013-09-01 às 17.01.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057" y="1370602"/>
            <a:ext cx="5738184" cy="3617034"/>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738882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Os</a:t>
            </a:r>
            <a:r>
              <a:rPr lang="en-US" sz="2800" dirty="0"/>
              <a:t> </a:t>
            </a:r>
            <a:r>
              <a:rPr lang="en-US" sz="2800" dirty="0" err="1"/>
              <a:t>controles</a:t>
            </a:r>
            <a:r>
              <a:rPr lang="en-US" sz="2800" dirty="0"/>
              <a:t> </a:t>
            </a:r>
            <a:r>
              <a:rPr lang="en-US" sz="2800" dirty="0" err="1"/>
              <a:t>financeiros</a:t>
            </a:r>
            <a:endParaRPr lang="en-US" sz="2800" dirty="0"/>
          </a:p>
        </p:txBody>
      </p:sp>
      <p:sp>
        <p:nvSpPr>
          <p:cNvPr id="3" name="Content Placeholder 2"/>
          <p:cNvSpPr>
            <a:spLocks noGrp="1"/>
          </p:cNvSpPr>
          <p:nvPr>
            <p:ph idx="1"/>
          </p:nvPr>
        </p:nvSpPr>
        <p:spPr>
          <a:xfrm>
            <a:off x="457200" y="5247727"/>
            <a:ext cx="8229600" cy="1229271"/>
          </a:xfrm>
        </p:spPr>
        <p:txBody>
          <a:bodyPr>
            <a:normAutofit/>
          </a:bodyPr>
          <a:lstStyle/>
          <a:p>
            <a:pPr marL="0" indent="0">
              <a:buNone/>
            </a:pPr>
            <a:r>
              <a:rPr lang="pt-BR" sz="1600" b="1" dirty="0" smtClean="0"/>
              <a:t>Controle de Contas a Receber </a:t>
            </a:r>
          </a:p>
          <a:p>
            <a:pPr marL="0" indent="0">
              <a:buNone/>
            </a:pPr>
            <a:r>
              <a:rPr lang="pt-BR" sz="1600" dirty="0" smtClean="0"/>
              <a:t>Tem como finalidade controlar os valores a receber, provenientes das vendas a prazo. Possibilita o conhecimento do montante dos valores a receber; das contas vencidas e a vencer, dos clientes que não pagam em dia bem como programar suas cobranças.</a:t>
            </a:r>
            <a:endParaRPr lang="pt-BR" sz="1600" dirty="0"/>
          </a:p>
        </p:txBody>
      </p:sp>
      <p:pic>
        <p:nvPicPr>
          <p:cNvPr id="4" name="Picture 3" descr="Captura de Tela 2013-09-01 às 17.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77" y="1361381"/>
            <a:ext cx="6869956" cy="3759346"/>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3025538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Os</a:t>
            </a:r>
            <a:r>
              <a:rPr lang="en-US" sz="2800" dirty="0"/>
              <a:t> </a:t>
            </a:r>
            <a:r>
              <a:rPr lang="en-US" sz="2800" dirty="0" err="1"/>
              <a:t>controles</a:t>
            </a:r>
            <a:r>
              <a:rPr lang="en-US" sz="2800" dirty="0"/>
              <a:t> </a:t>
            </a:r>
            <a:r>
              <a:rPr lang="en-US" sz="2800" dirty="0" err="1"/>
              <a:t>financeiros</a:t>
            </a:r>
            <a:endParaRPr lang="en-US" sz="2800" dirty="0"/>
          </a:p>
        </p:txBody>
      </p:sp>
      <p:sp>
        <p:nvSpPr>
          <p:cNvPr id="3" name="Content Placeholder 2"/>
          <p:cNvSpPr>
            <a:spLocks noGrp="1"/>
          </p:cNvSpPr>
          <p:nvPr>
            <p:ph idx="1"/>
          </p:nvPr>
        </p:nvSpPr>
        <p:spPr>
          <a:xfrm>
            <a:off x="457200" y="5217130"/>
            <a:ext cx="8229600" cy="1259870"/>
          </a:xfrm>
        </p:spPr>
        <p:txBody>
          <a:bodyPr>
            <a:normAutofit/>
          </a:bodyPr>
          <a:lstStyle/>
          <a:p>
            <a:pPr marL="0" indent="0">
              <a:buNone/>
            </a:pPr>
            <a:r>
              <a:rPr lang="pt-BR" sz="1600" b="1" dirty="0" smtClean="0"/>
              <a:t>Controle de Contas a Pagar </a:t>
            </a:r>
          </a:p>
          <a:p>
            <a:pPr marL="0" indent="0">
              <a:buNone/>
            </a:pPr>
            <a:r>
              <a:rPr lang="pt-BR" sz="1600" dirty="0" smtClean="0"/>
              <a:t>Possibilita que você fique sempre informado sobre os vencimento dos compromissos, sobre como estabelecer prioridades de pagamento e sobre os montante dos valores a pagar. </a:t>
            </a:r>
            <a:endParaRPr lang="pt-BR" sz="1600" dirty="0"/>
          </a:p>
        </p:txBody>
      </p:sp>
      <p:pic>
        <p:nvPicPr>
          <p:cNvPr id="5" name="Picture 4" descr="Captura de Tela 2013-09-01 às 17.0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190" y="1524000"/>
            <a:ext cx="4832764" cy="3626268"/>
          </a:xfrm>
          <a:prstGeom prst="rect">
            <a:avLst/>
          </a:prstGeom>
        </p:spPr>
      </p:pic>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2522218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Os</a:t>
            </a:r>
            <a:r>
              <a:rPr lang="en-US" sz="3200" dirty="0"/>
              <a:t> </a:t>
            </a:r>
            <a:r>
              <a:rPr lang="en-US" sz="3200" dirty="0" err="1"/>
              <a:t>controles</a:t>
            </a:r>
            <a:r>
              <a:rPr lang="en-US" sz="3200" dirty="0"/>
              <a:t> </a:t>
            </a:r>
            <a:r>
              <a:rPr lang="en-US" sz="3200" dirty="0" err="1"/>
              <a:t>financeiros</a:t>
            </a:r>
            <a:endParaRPr lang="en-US" sz="3200" dirty="0"/>
          </a:p>
        </p:txBody>
      </p:sp>
      <p:sp>
        <p:nvSpPr>
          <p:cNvPr id="3" name="Content Placeholder 2"/>
          <p:cNvSpPr>
            <a:spLocks noGrp="1"/>
          </p:cNvSpPr>
          <p:nvPr>
            <p:ph idx="1"/>
          </p:nvPr>
        </p:nvSpPr>
        <p:spPr>
          <a:xfrm>
            <a:off x="457200" y="5293626"/>
            <a:ext cx="8229600" cy="1183374"/>
          </a:xfrm>
        </p:spPr>
        <p:txBody>
          <a:bodyPr>
            <a:normAutofit/>
          </a:bodyPr>
          <a:lstStyle/>
          <a:p>
            <a:pPr marL="0" indent="0">
              <a:buNone/>
            </a:pPr>
            <a:r>
              <a:rPr lang="pt-BR" sz="1600" b="1" dirty="0" smtClean="0"/>
              <a:t>Controle mensal de despesas</a:t>
            </a:r>
          </a:p>
          <a:p>
            <a:pPr marL="0" indent="0">
              <a:buNone/>
            </a:pPr>
            <a:r>
              <a:rPr lang="pt-BR" sz="1600" dirty="0" smtClean="0"/>
              <a:t>Auxilia no registro do valor de cada despesa, acompanhando sua </a:t>
            </a:r>
            <a:r>
              <a:rPr lang="pt-BR" sz="1600" dirty="0" err="1" smtClean="0"/>
              <a:t>evolução</a:t>
            </a:r>
            <a:r>
              <a:rPr lang="pt-BR" sz="1600" dirty="0" smtClean="0"/>
              <a:t>. Algumas despesas necessitam de um controle mais rigoroso, ou até, a tomada de providências urgentes, como cortar gastos que podem e devem ser eliminados. </a:t>
            </a:r>
            <a:endParaRPr lang="pt-BR" sz="1600" dirty="0"/>
          </a:p>
        </p:txBody>
      </p:sp>
      <p:pic>
        <p:nvPicPr>
          <p:cNvPr id="5" name="Picture 4" descr="Captura de Tela 2013-09-01 às 17.0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21" y="1524000"/>
            <a:ext cx="7882719" cy="3249443"/>
          </a:xfrm>
          <a:prstGeom prst="rect">
            <a:avLst/>
          </a:prstGeom>
        </p:spPr>
      </p:pic>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418152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47174"/>
          </a:xfrm>
        </p:spPr>
        <p:txBody>
          <a:bodyPr>
            <a:normAutofit/>
          </a:bodyPr>
          <a:lstStyle/>
          <a:p>
            <a:r>
              <a:rPr lang="pt-BR" sz="3200" dirty="0" smtClean="0">
                <a:solidFill>
                  <a:srgbClr val="1F497D"/>
                </a:solidFill>
              </a:rPr>
              <a:t>Organização e Administração</a:t>
            </a:r>
            <a:endParaRPr lang="en-US" sz="3200" dirty="0"/>
          </a:p>
        </p:txBody>
      </p:sp>
      <p:sp>
        <p:nvSpPr>
          <p:cNvPr id="3" name="Content Placeholder 2"/>
          <p:cNvSpPr>
            <a:spLocks noGrp="1"/>
          </p:cNvSpPr>
          <p:nvPr>
            <p:ph idx="1"/>
          </p:nvPr>
        </p:nvSpPr>
        <p:spPr>
          <a:xfrm>
            <a:off x="457200" y="3120097"/>
            <a:ext cx="8229600" cy="3559294"/>
          </a:xfrm>
        </p:spPr>
        <p:txBody>
          <a:bodyPr>
            <a:noAutofit/>
          </a:bodyPr>
          <a:lstStyle/>
          <a:p>
            <a:pPr marL="0" indent="0">
              <a:buNone/>
            </a:pPr>
            <a:r>
              <a:rPr lang="pt-BR" sz="1400" dirty="0" smtClean="0"/>
              <a:t>Esta </a:t>
            </a:r>
            <a:r>
              <a:rPr lang="pt-BR" sz="1400" dirty="0"/>
              <a:t>é a trilha </a:t>
            </a:r>
            <a:r>
              <a:rPr lang="pt-BR" sz="1400" b="1" dirty="0"/>
              <a:t>Organização e Administração</a:t>
            </a:r>
            <a:r>
              <a:rPr lang="pt-BR" sz="1400" dirty="0"/>
              <a:t>.</a:t>
            </a:r>
          </a:p>
          <a:p>
            <a:pPr marL="0" indent="0">
              <a:buNone/>
            </a:pPr>
            <a:r>
              <a:rPr lang="pt-BR" sz="1400" dirty="0"/>
              <a:t> </a:t>
            </a:r>
          </a:p>
          <a:p>
            <a:pPr marL="0" indent="0">
              <a:buNone/>
            </a:pPr>
            <a:r>
              <a:rPr lang="pt-BR" sz="1400" dirty="0"/>
              <a:t>Como administrar um negócio e a importância da gestão financeira são os temas iniciais dessa trilha. Mas você também será apresentado aos controles financeiros essenciais que seu negócio deve ter. Capital de giro e Fluxo de Caixa também estão no seu caminho. Mas não se preocupe, por aqui você vai desvendar como a calcular a necessidade de capital de giro da sua empresa e também como identificar se o seu negócio é viável ou não. </a:t>
            </a:r>
          </a:p>
          <a:p>
            <a:pPr marL="0" indent="0">
              <a:buNone/>
            </a:pPr>
            <a:endParaRPr lang="pt-BR" sz="1400" dirty="0"/>
          </a:p>
          <a:p>
            <a:pPr marL="0" indent="0">
              <a:buNone/>
            </a:pPr>
            <a:r>
              <a:rPr lang="pt-BR" sz="1400" dirty="0"/>
              <a:t>Nesta trilha você descobrirá:</a:t>
            </a:r>
          </a:p>
          <a:p>
            <a:pPr>
              <a:buFontTx/>
              <a:buChar char="•"/>
            </a:pPr>
            <a:r>
              <a:rPr lang="pt-BR" sz="1400" dirty="0"/>
              <a:t>O que é administrar um negócio;</a:t>
            </a:r>
          </a:p>
          <a:p>
            <a:pPr>
              <a:buFontTx/>
              <a:buChar char="•"/>
            </a:pPr>
            <a:r>
              <a:rPr lang="pt-BR" sz="1400" dirty="0"/>
              <a:t>Como fazer a gestão financeira do seu negócio;</a:t>
            </a:r>
          </a:p>
          <a:p>
            <a:pPr>
              <a:buFontTx/>
              <a:buChar char="•"/>
            </a:pPr>
            <a:r>
              <a:rPr lang="pt-BR" sz="1400" dirty="0"/>
              <a:t>Quais os controles financeiros essenciais para o seu negócio;</a:t>
            </a:r>
          </a:p>
          <a:p>
            <a:pPr>
              <a:buFontTx/>
              <a:buChar char="•"/>
            </a:pPr>
            <a:r>
              <a:rPr lang="pt-BR" sz="1400" dirty="0"/>
              <a:t>Os conceitos de capital de giro e fluxo de caixa;</a:t>
            </a:r>
          </a:p>
          <a:p>
            <a:pPr>
              <a:buFontTx/>
              <a:buChar char="•"/>
            </a:pPr>
            <a:r>
              <a:rPr lang="pt-BR" sz="1400" dirty="0"/>
              <a:t>Como calcular a sua necessidade de Capital de Giro e a viabilidade do seu negócio. </a:t>
            </a: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Apresentação da trilha: </a:t>
            </a:r>
            <a:r>
              <a:rPr lang="pt-BR" dirty="0" smtClean="0">
                <a:solidFill>
                  <a:srgbClr val="EEECE1"/>
                </a:solidFill>
              </a:rPr>
              <a:t>Tela de abertura</a:t>
            </a:r>
            <a:endParaRPr lang="pt-BR" dirty="0">
              <a:solidFill>
                <a:srgbClr val="EEECE1"/>
              </a:solidFill>
            </a:endParaRPr>
          </a:p>
        </p:txBody>
      </p:sp>
      <p:sp>
        <p:nvSpPr>
          <p:cNvPr id="6" name="Rectangle 5"/>
          <p:cNvSpPr/>
          <p:nvPr/>
        </p:nvSpPr>
        <p:spPr>
          <a:xfrm>
            <a:off x="457200" y="1380574"/>
            <a:ext cx="8229600"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empreendedor</a:t>
            </a:r>
            <a:r>
              <a:rPr lang="en-US" sz="1400" dirty="0" smtClean="0">
                <a:solidFill>
                  <a:schemeClr val="bg1"/>
                </a:solidFill>
              </a:rPr>
              <a:t> </a:t>
            </a:r>
            <a:r>
              <a:rPr lang="en-US" sz="1400" dirty="0" err="1" smtClean="0">
                <a:solidFill>
                  <a:schemeClr val="bg1"/>
                </a:solidFill>
              </a:rPr>
              <a:t>dentro</a:t>
            </a:r>
            <a:r>
              <a:rPr lang="en-US" sz="1400" dirty="0" smtClean="0">
                <a:solidFill>
                  <a:schemeClr val="bg1"/>
                </a:solidFill>
              </a:rPr>
              <a:t> de um </a:t>
            </a:r>
            <a:r>
              <a:rPr lang="en-US" sz="1400" dirty="0" err="1" smtClean="0">
                <a:solidFill>
                  <a:schemeClr val="bg1"/>
                </a:solidFill>
              </a:rPr>
              <a:t>prédio</a:t>
            </a:r>
            <a:r>
              <a:rPr lang="en-US" sz="1400" dirty="0" smtClean="0">
                <a:solidFill>
                  <a:schemeClr val="bg1"/>
                </a:solidFill>
              </a:rPr>
              <a:t> (Centro </a:t>
            </a:r>
            <a:r>
              <a:rPr lang="en-US" sz="1400" dirty="0" err="1" smtClean="0">
                <a:solidFill>
                  <a:schemeClr val="bg1"/>
                </a:solidFill>
              </a:rPr>
              <a:t>empresarial</a:t>
            </a:r>
            <a:r>
              <a:rPr lang="en-US" sz="1400" dirty="0" smtClean="0">
                <a:solidFill>
                  <a:schemeClr val="bg1"/>
                </a:solidFill>
              </a:rPr>
              <a:t>) com </a:t>
            </a:r>
            <a:r>
              <a:rPr lang="en-US" sz="1400" dirty="0" err="1" smtClean="0">
                <a:solidFill>
                  <a:schemeClr val="bg1"/>
                </a:solidFill>
              </a:rPr>
              <a:t>diversos</a:t>
            </a:r>
            <a:r>
              <a:rPr lang="en-US" sz="1400" dirty="0" smtClean="0">
                <a:solidFill>
                  <a:schemeClr val="bg1"/>
                </a:solidFill>
              </a:rPr>
              <a:t> </a:t>
            </a:r>
            <a:r>
              <a:rPr lang="en-US" sz="1400" dirty="0" err="1" smtClean="0">
                <a:solidFill>
                  <a:schemeClr val="bg1"/>
                </a:solidFill>
              </a:rPr>
              <a:t>executivos</a:t>
            </a:r>
            <a:r>
              <a:rPr lang="en-US" sz="1400" dirty="0" smtClean="0">
                <a:solidFill>
                  <a:schemeClr val="bg1"/>
                </a:solidFill>
              </a:rPr>
              <a:t> </a:t>
            </a:r>
            <a:r>
              <a:rPr lang="en-US" sz="1400" dirty="0" err="1" smtClean="0">
                <a:solidFill>
                  <a:schemeClr val="bg1"/>
                </a:solidFill>
              </a:rPr>
              <a:t>transitando</a:t>
            </a:r>
            <a:r>
              <a:rPr lang="en-US" sz="1400" dirty="0" smtClean="0">
                <a:solidFill>
                  <a:schemeClr val="bg1"/>
                </a:solidFill>
              </a:rPr>
              <a:t>. </a:t>
            </a:r>
            <a:r>
              <a:rPr lang="en-US" sz="1400" dirty="0" err="1" smtClean="0">
                <a:solidFill>
                  <a:schemeClr val="bg1"/>
                </a:solidFill>
              </a:rPr>
              <a:t>Sobre</a:t>
            </a:r>
            <a:r>
              <a:rPr lang="en-US" sz="1400" dirty="0" smtClean="0">
                <a:solidFill>
                  <a:schemeClr val="bg1"/>
                </a:solidFill>
              </a:rPr>
              <a:t> a </a:t>
            </a:r>
            <a:r>
              <a:rPr lang="en-US" sz="1400" dirty="0" err="1" smtClean="0">
                <a:solidFill>
                  <a:schemeClr val="bg1"/>
                </a:solidFill>
              </a:rPr>
              <a:t>cabeça</a:t>
            </a:r>
            <a:r>
              <a:rPr lang="en-US" sz="1400" dirty="0" smtClean="0">
                <a:solidFill>
                  <a:schemeClr val="bg1"/>
                </a:solidFill>
              </a:rPr>
              <a:t> dele, </a:t>
            </a:r>
            <a:r>
              <a:rPr lang="en-US" sz="1400" dirty="0" err="1" smtClean="0">
                <a:solidFill>
                  <a:schemeClr val="bg1"/>
                </a:solidFill>
              </a:rPr>
              <a:t>números</a:t>
            </a:r>
            <a:r>
              <a:rPr lang="en-US" sz="1400" dirty="0" smtClean="0">
                <a:solidFill>
                  <a:schemeClr val="bg1"/>
                </a:solidFill>
              </a:rPr>
              <a:t> </a:t>
            </a:r>
            <a:r>
              <a:rPr lang="en-US" sz="1400" dirty="0">
                <a:solidFill>
                  <a:schemeClr val="bg1"/>
                </a:solidFill>
              </a:rPr>
              <a:t>e </a:t>
            </a:r>
            <a:r>
              <a:rPr lang="en-US" sz="1400" dirty="0" err="1">
                <a:solidFill>
                  <a:schemeClr val="bg1"/>
                </a:solidFill>
              </a:rPr>
              <a:t>diversos</a:t>
            </a:r>
            <a:r>
              <a:rPr lang="en-US" sz="1400" dirty="0">
                <a:solidFill>
                  <a:schemeClr val="bg1"/>
                </a:solidFill>
              </a:rPr>
              <a:t> </a:t>
            </a:r>
            <a:r>
              <a:rPr lang="en-US" sz="1400" dirty="0" err="1">
                <a:solidFill>
                  <a:schemeClr val="bg1"/>
                </a:solidFill>
              </a:rPr>
              <a:t>caracteres</a:t>
            </a:r>
            <a:r>
              <a:rPr lang="en-US" sz="1400" dirty="0">
                <a:solidFill>
                  <a:schemeClr val="bg1"/>
                </a:solidFill>
              </a:rPr>
              <a:t> </a:t>
            </a:r>
            <a:r>
              <a:rPr lang="en-US" sz="1400" dirty="0" err="1" smtClean="0">
                <a:solidFill>
                  <a:schemeClr val="bg1"/>
                </a:solidFill>
              </a:rPr>
              <a:t>matemáticos</a:t>
            </a:r>
            <a:r>
              <a:rPr lang="en-US" sz="1400" dirty="0" smtClean="0">
                <a:solidFill>
                  <a:schemeClr val="bg1"/>
                </a:solidFill>
              </a:rPr>
              <a:t>. </a:t>
            </a:r>
            <a:endParaRPr lang="en-US" sz="1400" dirty="0" smtClean="0">
              <a:solidFill>
                <a:schemeClr val="bg1"/>
              </a:solidFill>
            </a:endParaRPr>
          </a:p>
          <a:p>
            <a:pPr algn="ctr"/>
            <a:r>
              <a:rPr lang="en-US" sz="1400" dirty="0" smtClean="0">
                <a:solidFill>
                  <a:schemeClr val="bg1"/>
                </a:solidFill>
              </a:rPr>
              <a:t>29x7cm</a:t>
            </a:r>
            <a:endParaRPr lang="en-US" sz="1400" dirty="0">
              <a:solidFill>
                <a:schemeClr val="bg1"/>
              </a:solidFill>
            </a:endParaRPr>
          </a:p>
        </p:txBody>
      </p:sp>
    </p:spTree>
    <p:extLst>
      <p:ext uri="{BB962C8B-B14F-4D97-AF65-F5344CB8AC3E}">
        <p14:creationId xmlns:p14="http://schemas.microsoft.com/office/powerpoint/2010/main" val="13118903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Os</a:t>
            </a:r>
            <a:r>
              <a:rPr lang="en-US" sz="2800" dirty="0"/>
              <a:t> </a:t>
            </a:r>
            <a:r>
              <a:rPr lang="en-US" sz="2800" dirty="0" err="1"/>
              <a:t>controles</a:t>
            </a:r>
            <a:r>
              <a:rPr lang="en-US" sz="2800" dirty="0"/>
              <a:t> </a:t>
            </a:r>
            <a:r>
              <a:rPr lang="en-US" sz="2800" dirty="0" err="1"/>
              <a:t>financeiros</a:t>
            </a:r>
            <a:endParaRPr lang="en-US" sz="2800" dirty="0"/>
          </a:p>
        </p:txBody>
      </p:sp>
      <p:sp>
        <p:nvSpPr>
          <p:cNvPr id="3" name="Content Placeholder 2"/>
          <p:cNvSpPr>
            <a:spLocks noGrp="1"/>
          </p:cNvSpPr>
          <p:nvPr>
            <p:ph idx="1"/>
          </p:nvPr>
        </p:nvSpPr>
        <p:spPr>
          <a:xfrm>
            <a:off x="457200" y="5186530"/>
            <a:ext cx="8229600" cy="1147595"/>
          </a:xfrm>
        </p:spPr>
        <p:txBody>
          <a:bodyPr>
            <a:noAutofit/>
          </a:bodyPr>
          <a:lstStyle/>
          <a:p>
            <a:pPr marL="0" indent="0">
              <a:buNone/>
            </a:pPr>
            <a:r>
              <a:rPr lang="pt-BR" sz="1600" b="1" dirty="0" smtClean="0"/>
              <a:t>Controle de Estoques </a:t>
            </a:r>
          </a:p>
          <a:p>
            <a:pPr marL="0" indent="0">
              <a:buNone/>
            </a:pPr>
            <a:r>
              <a:rPr lang="pt-BR" sz="1600" dirty="0" smtClean="0"/>
              <a:t>Controlando os estoques existentes na sua empresa, você evita desvios, coleta </a:t>
            </a:r>
            <a:r>
              <a:rPr lang="pt-BR" sz="1600" b="1" dirty="0" err="1" smtClean="0">
                <a:solidFill>
                  <a:srgbClr val="1F497D"/>
                </a:solidFill>
              </a:rPr>
              <a:t>informações</a:t>
            </a:r>
            <a:r>
              <a:rPr lang="pt-BR" sz="1600" dirty="0" smtClean="0"/>
              <a:t> importantes, e ainda, facilita a tomada de providências para redução dos produtos parados no estoque.</a:t>
            </a:r>
            <a:endParaRPr lang="pt-BR" sz="1600" dirty="0"/>
          </a:p>
        </p:txBody>
      </p:sp>
      <p:pic>
        <p:nvPicPr>
          <p:cNvPr id="4" name="Picture 3" descr="Captura de Tela 2013-09-01 às 17.05.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61" y="1472005"/>
            <a:ext cx="5875417" cy="3714525"/>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2830156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Do </a:t>
            </a:r>
            <a:r>
              <a:rPr lang="en-US" sz="2800" dirty="0" err="1"/>
              <a:t>c</a:t>
            </a:r>
            <a:r>
              <a:rPr lang="en-US" sz="2800" dirty="0" err="1" smtClean="0"/>
              <a:t>ontrole</a:t>
            </a:r>
            <a:r>
              <a:rPr lang="en-US" sz="2800" dirty="0" smtClean="0"/>
              <a:t> </a:t>
            </a:r>
            <a:r>
              <a:rPr lang="en-US" sz="2800" dirty="0" err="1" smtClean="0"/>
              <a:t>ao</a:t>
            </a:r>
            <a:r>
              <a:rPr lang="en-US" sz="2800" dirty="0" smtClean="0"/>
              <a:t> Capital de </a:t>
            </a:r>
            <a:r>
              <a:rPr lang="en-US" sz="2800" dirty="0" err="1" smtClean="0"/>
              <a:t>Giro</a:t>
            </a:r>
            <a:endParaRPr lang="en-US" sz="2800" dirty="0"/>
          </a:p>
        </p:txBody>
      </p:sp>
      <p:sp>
        <p:nvSpPr>
          <p:cNvPr id="3" name="Content Placeholder 2"/>
          <p:cNvSpPr>
            <a:spLocks noGrp="1"/>
          </p:cNvSpPr>
          <p:nvPr>
            <p:ph idx="1"/>
          </p:nvPr>
        </p:nvSpPr>
        <p:spPr/>
        <p:txBody>
          <a:bodyPr>
            <a:noAutofit/>
          </a:bodyPr>
          <a:lstStyle/>
          <a:p>
            <a:pPr marL="0" indent="0">
              <a:buNone/>
            </a:pPr>
            <a:r>
              <a:rPr lang="pt-BR" sz="1600" b="1" dirty="0" smtClean="0">
                <a:solidFill>
                  <a:srgbClr val="1F497D"/>
                </a:solidFill>
              </a:rPr>
              <a:t>Agora que você já conheceu os controles financeiros essenciais para grande parte das micro e pequenas empresas, preparamos um arquivo para você começar a praticar com os dados da sua empresa. Este é apenas um modelo, você deve adaptar o seu controle financeiro para a </a:t>
            </a:r>
            <a:r>
              <a:rPr lang="pt-BR" sz="1600" b="1" dirty="0">
                <a:solidFill>
                  <a:srgbClr val="1F497D"/>
                </a:solidFill>
              </a:rPr>
              <a:t>realidade do seu negócio. </a:t>
            </a:r>
          </a:p>
          <a:p>
            <a:pPr marL="0" indent="0">
              <a:buNone/>
            </a:pPr>
            <a:endParaRPr lang="pt-BR" sz="1600" dirty="0"/>
          </a:p>
          <a:p>
            <a:pPr marL="0" indent="0">
              <a:buNone/>
            </a:pPr>
            <a:r>
              <a:rPr lang="pt-BR" sz="1600" dirty="0" smtClean="0"/>
              <a:t>Os controles que você vai começar a praticar são de fundamental importância para o dia a dia da sua empresa. Podemos dizer que as informações geradas com esses controles representam o primeiro estágio para a gestão do Capital de Giro. </a:t>
            </a:r>
          </a:p>
          <a:p>
            <a:pPr marL="0" indent="0">
              <a:buNone/>
            </a:pPr>
            <a:endParaRPr lang="pt-BR" sz="1600" dirty="0"/>
          </a:p>
          <a:p>
            <a:pPr marL="0" indent="0">
              <a:buNone/>
            </a:pPr>
            <a:r>
              <a:rPr lang="pt-BR" sz="1600" dirty="0" smtClean="0"/>
              <a:t>Nas empresas de micro e pequeno porte, quando conseguimos administrar o capital de giro de maneira eficiente, resolvemos basicamente a maioria dos problemas de natureza financeira. E esse é o tema da próxima parada, não perca!</a:t>
            </a:r>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3: </a:t>
            </a:r>
            <a:r>
              <a:rPr lang="pt-BR" dirty="0" smtClean="0">
                <a:solidFill>
                  <a:srgbClr val="EEECE1"/>
                </a:solidFill>
              </a:rPr>
              <a:t>Tela 6</a:t>
            </a:r>
            <a:endParaRPr lang="pt-BR" dirty="0">
              <a:solidFill>
                <a:srgbClr val="EEECE1"/>
              </a:solidFill>
            </a:endParaRPr>
          </a:p>
        </p:txBody>
      </p:sp>
    </p:spTree>
    <p:extLst>
      <p:ext uri="{BB962C8B-B14F-4D97-AF65-F5344CB8AC3E}">
        <p14:creationId xmlns:p14="http://schemas.microsoft.com/office/powerpoint/2010/main" val="2202923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4</a:t>
            </a:r>
            <a:r>
              <a:rPr lang="pt-BR" sz="2700" dirty="0" smtClean="0"/>
              <a:t>:</a:t>
            </a:r>
            <a:r>
              <a:rPr lang="pt-BR" sz="2700" dirty="0"/>
              <a:t/>
            </a:r>
            <a:br>
              <a:rPr lang="pt-BR" sz="2700" dirty="0"/>
            </a:br>
            <a:r>
              <a:rPr lang="pt-BR" sz="2700" dirty="0" smtClean="0"/>
              <a:t>capital de giro</a:t>
            </a:r>
            <a:endParaRPr lang="en-US" dirty="0"/>
          </a:p>
        </p:txBody>
      </p:sp>
      <p:sp>
        <p:nvSpPr>
          <p:cNvPr id="4" name="Rectangle 3"/>
          <p:cNvSpPr/>
          <p:nvPr/>
        </p:nvSpPr>
        <p:spPr>
          <a:xfrm>
            <a:off x="3527994" y="3939257"/>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smtClean="0">
                <a:solidFill>
                  <a:schemeClr val="bg1"/>
                </a:solidFill>
              </a:rPr>
              <a:t>Maço</a:t>
            </a:r>
            <a:r>
              <a:rPr lang="en-US" sz="1400" dirty="0" smtClean="0">
                <a:solidFill>
                  <a:schemeClr val="bg1"/>
                </a:solidFill>
              </a:rPr>
              <a:t> de </a:t>
            </a:r>
            <a:r>
              <a:rPr lang="en-US" sz="1400" dirty="0" err="1" smtClean="0">
                <a:solidFill>
                  <a:schemeClr val="bg1"/>
                </a:solidFill>
              </a:rPr>
              <a:t>cédulas</a:t>
            </a:r>
            <a:r>
              <a:rPr lang="en-US" sz="1400" dirty="0" smtClean="0">
                <a:solidFill>
                  <a:schemeClr val="bg1"/>
                </a:solidFill>
              </a:rPr>
              <a:t> de </a:t>
            </a:r>
            <a:r>
              <a:rPr lang="en-US" sz="1400" dirty="0" err="1" smtClean="0">
                <a:solidFill>
                  <a:schemeClr val="bg1"/>
                </a:solidFill>
              </a:rPr>
              <a:t>dinheiro</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spTree>
    <p:extLst>
      <p:ext uri="{BB962C8B-B14F-4D97-AF65-F5344CB8AC3E}">
        <p14:creationId xmlns:p14="http://schemas.microsoft.com/office/powerpoint/2010/main" val="1580555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Capital de </a:t>
            </a:r>
            <a:r>
              <a:rPr lang="en-US" sz="2800" dirty="0" err="1" smtClean="0"/>
              <a:t>Giro</a:t>
            </a:r>
            <a:endParaRPr lang="en-US" sz="2800" dirty="0"/>
          </a:p>
        </p:txBody>
      </p:sp>
      <p:sp>
        <p:nvSpPr>
          <p:cNvPr id="3" name="Content Placeholder 2"/>
          <p:cNvSpPr>
            <a:spLocks noGrp="1"/>
          </p:cNvSpPr>
          <p:nvPr>
            <p:ph idx="1"/>
          </p:nvPr>
        </p:nvSpPr>
        <p:spPr>
          <a:xfrm>
            <a:off x="457200" y="1600200"/>
            <a:ext cx="5802603" cy="4876800"/>
          </a:xfrm>
        </p:spPr>
        <p:txBody>
          <a:bodyPr>
            <a:normAutofit/>
          </a:bodyPr>
          <a:lstStyle/>
          <a:p>
            <a:pPr marL="0" indent="0">
              <a:buNone/>
            </a:pPr>
            <a:r>
              <a:rPr lang="pt-BR" sz="2000" dirty="0"/>
              <a:t>Nesta parada, você conhecerá o que é o capital de giro de uma empresa, aprendendo assim, a administrar corretamente os recursos financeiros do seu negócio. </a:t>
            </a:r>
          </a:p>
          <a:p>
            <a:pPr marL="0" indent="0">
              <a:buNone/>
            </a:pPr>
            <a:endParaRPr lang="pt-BR" sz="2000" dirty="0"/>
          </a:p>
          <a:p>
            <a:pPr marL="0" indent="0">
              <a:buNone/>
            </a:pPr>
            <a:r>
              <a:rPr lang="pt-BR" sz="2000" dirty="0"/>
              <a:t>Aqui você:</a:t>
            </a:r>
          </a:p>
          <a:p>
            <a:r>
              <a:rPr lang="pt-BR" sz="2000" dirty="0"/>
              <a:t>Conhecerá o significado de capital de giro; </a:t>
            </a:r>
          </a:p>
          <a:p>
            <a:r>
              <a:rPr lang="pt-BR" sz="2000" dirty="0"/>
              <a:t>Descobrirá como administrar o capital de giro de sua empresa. </a:t>
            </a:r>
          </a:p>
          <a:p>
            <a:pPr marL="0" indent="0">
              <a:buNone/>
            </a:pPr>
            <a:endParaRPr lang="pt-BR" sz="20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1</a:t>
            </a:r>
            <a:endParaRPr lang="pt-BR" dirty="0">
              <a:solidFill>
                <a:srgbClr val="EEECE1"/>
              </a:solidFill>
            </a:endParaRPr>
          </a:p>
        </p:txBody>
      </p:sp>
      <p:sp>
        <p:nvSpPr>
          <p:cNvPr id="5" name="Rectangle 4"/>
          <p:cNvSpPr/>
          <p:nvPr/>
        </p:nvSpPr>
        <p:spPr>
          <a:xfrm>
            <a:off x="6605164" y="1097033"/>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a:solidFill>
                  <a:schemeClr val="bg1"/>
                </a:solidFill>
              </a:rPr>
              <a:t>Maço</a:t>
            </a:r>
            <a:r>
              <a:rPr lang="en-US" sz="1400" dirty="0">
                <a:solidFill>
                  <a:schemeClr val="bg1"/>
                </a:solidFill>
              </a:rPr>
              <a:t> de </a:t>
            </a:r>
            <a:r>
              <a:rPr lang="en-US" sz="1400" dirty="0" err="1">
                <a:solidFill>
                  <a:schemeClr val="bg1"/>
                </a:solidFill>
              </a:rPr>
              <a:t>cédulas</a:t>
            </a:r>
            <a:r>
              <a:rPr lang="en-US" sz="1400" dirty="0">
                <a:solidFill>
                  <a:schemeClr val="bg1"/>
                </a:solidFill>
              </a:rPr>
              <a:t> de </a:t>
            </a:r>
            <a:r>
              <a:rPr lang="en-US" sz="1400" dirty="0" err="1" smtClean="0">
                <a:solidFill>
                  <a:schemeClr val="bg1"/>
                </a:solidFill>
              </a:rPr>
              <a:t>dinheiro</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spTree>
    <p:extLst>
      <p:ext uri="{BB962C8B-B14F-4D97-AF65-F5344CB8AC3E}">
        <p14:creationId xmlns:p14="http://schemas.microsoft.com/office/powerpoint/2010/main" val="607713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Conceito</a:t>
            </a:r>
            <a:endParaRPr lang="en-US" sz="2800" dirty="0"/>
          </a:p>
        </p:txBody>
      </p:sp>
      <p:sp>
        <p:nvSpPr>
          <p:cNvPr id="3" name="Content Placeholder 2"/>
          <p:cNvSpPr>
            <a:spLocks noGrp="1"/>
          </p:cNvSpPr>
          <p:nvPr>
            <p:ph idx="1"/>
          </p:nvPr>
        </p:nvSpPr>
        <p:spPr>
          <a:xfrm>
            <a:off x="567488" y="1600200"/>
            <a:ext cx="7782703" cy="4876800"/>
          </a:xfrm>
        </p:spPr>
        <p:txBody>
          <a:bodyPr>
            <a:noAutofit/>
          </a:bodyPr>
          <a:lstStyle/>
          <a:p>
            <a:pPr marL="0" indent="0">
              <a:buNone/>
            </a:pPr>
            <a:r>
              <a:rPr lang="pt-BR" sz="1600" b="1" dirty="0" smtClean="0">
                <a:solidFill>
                  <a:srgbClr val="1F497D"/>
                </a:solidFill>
              </a:rPr>
              <a:t>Capital de giro é o capital necessário para financiar a continuidade das operações da empresa, como recursos para financiamento aos clientes (nas vendas a prazo), recursos para manter estoques e recursos para pagamento aos fornecedores (compras de matéria-prima ou mercadorias de revenda), pagamento de impostos, salários e demais custos e despesas operacionais. </a:t>
            </a:r>
          </a:p>
          <a:p>
            <a:pPr marL="0" indent="0">
              <a:buNone/>
            </a:pPr>
            <a:endParaRPr lang="pt-BR" sz="1600" b="1" dirty="0" smtClean="0">
              <a:solidFill>
                <a:srgbClr val="1F497D"/>
              </a:solidFill>
            </a:endParaRPr>
          </a:p>
          <a:p>
            <a:pPr marL="0" indent="0">
              <a:buNone/>
            </a:pPr>
            <a:r>
              <a:rPr lang="pt-BR" sz="1600" dirty="0" smtClean="0"/>
              <a:t>É a soma dos recursos financeiros aplicados no caixa, bancos, estoques e valores a receber de clientes. Normalmente, o capital de giro é influenciado pelo volume de vendas, compras, custo das vendas e, principalmente, pelos prazos médios de estocagem, recebimento das vendas a prazo e pagamento de compras. </a:t>
            </a:r>
          </a:p>
          <a:p>
            <a:pPr marL="0" indent="0">
              <a:buNone/>
            </a:pPr>
            <a:endParaRPr lang="pt-BR" sz="1600" dirty="0"/>
          </a:p>
          <a:p>
            <a:pPr marL="0" indent="0">
              <a:buNone/>
            </a:pPr>
            <a:r>
              <a:rPr lang="pt-BR" sz="1600" dirty="0" smtClean="0"/>
              <a:t>Podemos </a:t>
            </a:r>
            <a:r>
              <a:rPr lang="pt-BR" sz="1600" dirty="0"/>
              <a:t>observar, conforme o </a:t>
            </a:r>
            <a:r>
              <a:rPr lang="pt-BR" sz="1600" dirty="0" smtClean="0"/>
              <a:t>próprio </a:t>
            </a:r>
            <a:r>
              <a:rPr lang="pt-BR" sz="1600" dirty="0"/>
              <a:t>nome indica, que o capital de giro está relacionado com todas as contas financeiras que giram ou movimentam o </a:t>
            </a:r>
            <a:r>
              <a:rPr lang="pt-BR" sz="1600" dirty="0" smtClean="0"/>
              <a:t>dia a</a:t>
            </a:r>
            <a:r>
              <a:rPr lang="pt-BR" sz="1600" dirty="0"/>
              <a:t> </a:t>
            </a:r>
            <a:r>
              <a:rPr lang="pt-BR" sz="1600" dirty="0" smtClean="0"/>
              <a:t>dia </a:t>
            </a:r>
            <a:r>
              <a:rPr lang="pt-BR" sz="1600" dirty="0"/>
              <a:t>da empresa, como se fosse o sistema </a:t>
            </a:r>
            <a:r>
              <a:rPr lang="pt-BR" sz="1600" dirty="0" smtClean="0"/>
              <a:t>circulatório </a:t>
            </a:r>
            <a:r>
              <a:rPr lang="pt-BR" sz="1600" dirty="0"/>
              <a:t>no corpo humano</a:t>
            </a:r>
            <a:r>
              <a:rPr lang="pt-BR" sz="1600" dirty="0" smtClean="0"/>
              <a:t>.</a:t>
            </a: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4232902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Capital de </a:t>
            </a:r>
            <a:r>
              <a:rPr lang="en-US" sz="2800" dirty="0" err="1"/>
              <a:t>G</a:t>
            </a:r>
            <a:r>
              <a:rPr lang="en-US" sz="2800" dirty="0" err="1" smtClean="0"/>
              <a:t>iro</a:t>
            </a:r>
            <a:r>
              <a:rPr lang="en-US" sz="2800" dirty="0" smtClean="0"/>
              <a:t> </a:t>
            </a:r>
            <a:r>
              <a:rPr lang="en-US" sz="2800" dirty="0" err="1" smtClean="0"/>
              <a:t>na</a:t>
            </a:r>
            <a:r>
              <a:rPr lang="en-US" sz="2800" dirty="0" smtClean="0"/>
              <a:t> </a:t>
            </a:r>
            <a:r>
              <a:rPr lang="en-US" sz="2800" dirty="0" err="1" smtClean="0"/>
              <a:t>prática</a:t>
            </a:r>
            <a:endParaRPr lang="en-US" sz="2800" dirty="0"/>
          </a:p>
        </p:txBody>
      </p:sp>
      <p:sp>
        <p:nvSpPr>
          <p:cNvPr id="3" name="Content Placeholder 2"/>
          <p:cNvSpPr>
            <a:spLocks noGrp="1"/>
          </p:cNvSpPr>
          <p:nvPr>
            <p:ph idx="1"/>
          </p:nvPr>
        </p:nvSpPr>
        <p:spPr/>
        <p:txBody>
          <a:bodyPr>
            <a:normAutofit/>
          </a:bodyPr>
          <a:lstStyle/>
          <a:p>
            <a:pPr marL="0" indent="0">
              <a:buNone/>
            </a:pPr>
            <a:r>
              <a:rPr lang="pt-BR" sz="1600" dirty="0" smtClean="0"/>
              <a:t>Vamos observar as situações abaixo para compreender melhor o capital de giro de uma empresa na prática.</a:t>
            </a:r>
          </a:p>
          <a:p>
            <a:pPr marL="0" indent="0">
              <a:buNone/>
            </a:pPr>
            <a:endParaRPr lang="pt-BR" sz="1600" dirty="0" smtClean="0"/>
          </a:p>
          <a:p>
            <a:pPr marL="0" indent="0">
              <a:buNone/>
            </a:pPr>
            <a:r>
              <a:rPr lang="pt-BR" sz="1600" dirty="0" smtClean="0">
                <a:solidFill>
                  <a:srgbClr val="1F497D"/>
                </a:solidFill>
              </a:rPr>
              <a:t>Se a sua empresa vende a prazo... </a:t>
            </a:r>
          </a:p>
          <a:p>
            <a:pPr marL="0" indent="0">
              <a:buNone/>
            </a:pPr>
            <a:r>
              <a:rPr lang="pt-BR" sz="1600" dirty="0" smtClean="0">
                <a:solidFill>
                  <a:srgbClr val="1F497D"/>
                </a:solidFill>
              </a:rPr>
              <a:t>Se a sua empresa mantém estoque de matéria-prima ou de mercadorias... </a:t>
            </a:r>
          </a:p>
          <a:p>
            <a:pPr marL="0" indent="0">
              <a:buNone/>
            </a:pPr>
            <a:r>
              <a:rPr lang="pt-BR" sz="1600" dirty="0" smtClean="0">
                <a:solidFill>
                  <a:srgbClr val="1F497D"/>
                </a:solidFill>
              </a:rPr>
              <a:t>Quando a sua empresa compra a prazo (matéria-prima ou mercadorias)...  </a:t>
            </a:r>
          </a:p>
          <a:p>
            <a:pPr marL="0" indent="0">
              <a:buNone/>
            </a:pPr>
            <a:r>
              <a:rPr lang="pt-BR" sz="1600" dirty="0" smtClean="0">
                <a:solidFill>
                  <a:srgbClr val="1F497D"/>
                </a:solidFill>
              </a:rPr>
              <a:t>Quando a sua empresa tem prazos para pagar as despesas (impostos, energia, salários e outros gastos)...</a:t>
            </a:r>
          </a:p>
          <a:p>
            <a:pPr marL="0" indent="0">
              <a:buNone/>
            </a:pPr>
            <a:endParaRPr lang="pt-BR" sz="1600" dirty="0">
              <a:solidFill>
                <a:srgbClr val="1F497D"/>
              </a:solidFill>
            </a:endParaRPr>
          </a:p>
          <a:p>
            <a:pPr marL="0" indent="0">
              <a:buNone/>
            </a:pPr>
            <a:r>
              <a:rPr lang="pt-BR" sz="1600" dirty="0"/>
              <a:t>Interpretando </a:t>
            </a:r>
            <a:r>
              <a:rPr lang="pt-BR" sz="1600" dirty="0" smtClean="0"/>
              <a:t>essas situações, </a:t>
            </a:r>
            <a:r>
              <a:rPr lang="pt-BR" sz="1600" dirty="0"/>
              <a:t>podemos determinar em quais contas a sua empresa precisa aplicar recursos (contas a receber de clientes, estoques) e de que contas a sua empresa obtém recursos (fornecedores, impostos a pagar, despesas a pagar) para financiar o capital de giro.</a:t>
            </a:r>
            <a:br>
              <a:rPr lang="pt-BR" sz="1600" dirty="0"/>
            </a:br>
            <a:endParaRPr lang="pt-BR" sz="1600" dirty="0"/>
          </a:p>
          <a:p>
            <a:pPr marL="0" indent="0">
              <a:buNone/>
            </a:pPr>
            <a:endParaRPr lang="pt-BR" sz="1600" dirty="0" smtClean="0">
              <a:solidFill>
                <a:srgbClr val="1F497D"/>
              </a:solidFill>
            </a:endParaRP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3969842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Dicas</a:t>
            </a:r>
            <a:r>
              <a:rPr lang="en-US" sz="2800" dirty="0" smtClean="0"/>
              <a:t> </a:t>
            </a:r>
            <a:r>
              <a:rPr lang="en-US" sz="2800" dirty="0" err="1" smtClean="0"/>
              <a:t>sobre</a:t>
            </a:r>
            <a:r>
              <a:rPr lang="en-US" sz="2800" dirty="0" smtClean="0"/>
              <a:t> Capital de </a:t>
            </a:r>
            <a:r>
              <a:rPr lang="en-US" sz="2800" dirty="0" err="1"/>
              <a:t>G</a:t>
            </a:r>
            <a:r>
              <a:rPr lang="en-US" sz="2800" dirty="0" err="1" smtClean="0"/>
              <a:t>iro</a:t>
            </a:r>
            <a:endParaRPr lang="en-US" sz="2800" dirty="0"/>
          </a:p>
        </p:txBody>
      </p:sp>
      <p:sp>
        <p:nvSpPr>
          <p:cNvPr id="3" name="Content Placeholder 2"/>
          <p:cNvSpPr>
            <a:spLocks noGrp="1"/>
          </p:cNvSpPr>
          <p:nvPr>
            <p:ph idx="1"/>
          </p:nvPr>
        </p:nvSpPr>
        <p:spPr/>
        <p:txBody>
          <a:bodyPr>
            <a:noAutofit/>
          </a:bodyPr>
          <a:lstStyle/>
          <a:p>
            <a:pPr marL="0" indent="0">
              <a:buNone/>
            </a:pPr>
            <a:r>
              <a:rPr lang="pt-BR" sz="1800" dirty="0" smtClean="0"/>
              <a:t>Para prevenir a insuficiência do Capital de Giro na sua empresa: </a:t>
            </a:r>
          </a:p>
          <a:p>
            <a:r>
              <a:rPr lang="pt-BR" sz="1800" dirty="0" smtClean="0"/>
              <a:t>mantenha o controle da inadimplência, </a:t>
            </a:r>
          </a:p>
          <a:p>
            <a:r>
              <a:rPr lang="pt-BR" sz="1800" dirty="0" smtClean="0"/>
              <a:t>adote uma política de redução de custos e despesas, </a:t>
            </a:r>
          </a:p>
          <a:p>
            <a:r>
              <a:rPr lang="pt-BR" sz="1800" dirty="0" smtClean="0"/>
              <a:t>reduza os prazos de recebimento e estocagem e dilate os prazos de pagamento, </a:t>
            </a:r>
          </a:p>
          <a:p>
            <a:r>
              <a:rPr lang="pt-BR" sz="1800" dirty="0" smtClean="0"/>
              <a:t>renegocie dívidas de curto prazo para longo prazo, e</a:t>
            </a:r>
          </a:p>
          <a:p>
            <a:r>
              <a:rPr lang="pt-BR" sz="1800" b="1" dirty="0" smtClean="0">
                <a:solidFill>
                  <a:srgbClr val="1F497D"/>
                </a:solidFill>
              </a:rPr>
              <a:t>mantenha a empresa lucrativa, pois o lucro é a principal fonte de realimentação do capital de giro. </a:t>
            </a:r>
          </a:p>
          <a:p>
            <a:endParaRPr lang="pt-BR" sz="1800" b="1" dirty="0">
              <a:solidFill>
                <a:srgbClr val="1F497D"/>
              </a:solidFill>
            </a:endParaRPr>
          </a:p>
          <a:p>
            <a:pPr marL="0" indent="0">
              <a:buNone/>
            </a:pPr>
            <a:r>
              <a:rPr lang="pt-BR" sz="1800" dirty="0" smtClean="0"/>
              <a:t>Além dessas dicas, saiba que um </a:t>
            </a:r>
            <a:r>
              <a:rPr lang="pt-BR" sz="1800" dirty="0"/>
              <a:t>dos erros mais comuns </a:t>
            </a:r>
            <a:r>
              <a:rPr lang="pt-BR" sz="1800" dirty="0" smtClean="0"/>
              <a:t>é </a:t>
            </a:r>
            <a:r>
              <a:rPr lang="pt-BR" sz="1800" dirty="0"/>
              <a:t>misturar contas pessoais com contas da empresa. Ter contas separadas, uma </a:t>
            </a:r>
            <a:r>
              <a:rPr lang="pt-BR" sz="1800" dirty="0" smtClean="0"/>
              <a:t>jurídica </a:t>
            </a:r>
            <a:r>
              <a:rPr lang="pt-BR" sz="1800" dirty="0"/>
              <a:t>para a empresa, e uma </a:t>
            </a:r>
            <a:r>
              <a:rPr lang="pt-BR" sz="1800" dirty="0" err="1"/>
              <a:t>física</a:t>
            </a:r>
            <a:r>
              <a:rPr lang="pt-BR" sz="1800" dirty="0"/>
              <a:t>, para gastos pessoais, é uma das formas de conseguir evitar a </a:t>
            </a:r>
            <a:r>
              <a:rPr lang="pt-BR" sz="1800" dirty="0" smtClean="0"/>
              <a:t>confusão </a:t>
            </a:r>
            <a:r>
              <a:rPr lang="pt-BR" sz="1800" dirty="0"/>
              <a:t>e a falta de capital de giro, pois assim você sabe direitinho quanto gasta e onde poderia ter sua despesa </a:t>
            </a:r>
            <a:r>
              <a:rPr lang="pt-BR" sz="1800" dirty="0" smtClean="0"/>
              <a:t>diminuída. </a:t>
            </a:r>
            <a:r>
              <a:rPr lang="pt-BR" sz="1800" dirty="0"/>
              <a:t>É essencial que o </a:t>
            </a:r>
            <a:r>
              <a:rPr lang="pt-BR" sz="1800" dirty="0" smtClean="0"/>
              <a:t>você </a:t>
            </a:r>
            <a:r>
              <a:rPr lang="pt-BR" sz="1800" dirty="0"/>
              <a:t>tenha o </a:t>
            </a:r>
            <a:r>
              <a:rPr lang="pt-BR" sz="1800" b="1" dirty="0">
                <a:solidFill>
                  <a:srgbClr val="1F497D"/>
                </a:solidFill>
              </a:rPr>
              <a:t>controle</a:t>
            </a:r>
            <a:r>
              <a:rPr lang="pt-BR" sz="1800" dirty="0"/>
              <a:t> de todas as suas despesas e faturamento mensais. </a:t>
            </a: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4</a:t>
            </a:r>
            <a:endParaRPr lang="pt-BR" dirty="0">
              <a:solidFill>
                <a:srgbClr val="EEECE1"/>
              </a:solidFill>
            </a:endParaRPr>
          </a:p>
        </p:txBody>
      </p:sp>
      <p:sp>
        <p:nvSpPr>
          <p:cNvPr id="5" name="Rectangle 4"/>
          <p:cNvSpPr/>
          <p:nvPr/>
        </p:nvSpPr>
        <p:spPr>
          <a:xfrm>
            <a:off x="241747" y="4262141"/>
            <a:ext cx="8570607" cy="22375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8334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 </a:t>
            </a:r>
            <a:r>
              <a:rPr lang="en-US" sz="3200" dirty="0" err="1" smtClean="0"/>
              <a:t>busca</a:t>
            </a:r>
            <a:r>
              <a:rPr lang="en-US" sz="3200" dirty="0" smtClean="0"/>
              <a:t> </a:t>
            </a:r>
            <a:r>
              <a:rPr lang="en-US" sz="3200" dirty="0" err="1" smtClean="0"/>
              <a:t>pelo</a:t>
            </a:r>
            <a:r>
              <a:rPr lang="en-US" sz="3200" dirty="0" smtClean="0"/>
              <a:t> </a:t>
            </a:r>
            <a:r>
              <a:rPr lang="en-US" sz="3200" dirty="0" err="1" smtClean="0"/>
              <a:t>crédito</a:t>
            </a:r>
            <a:endParaRPr lang="en-US" sz="3200" dirty="0"/>
          </a:p>
        </p:txBody>
      </p:sp>
      <p:sp>
        <p:nvSpPr>
          <p:cNvPr id="3" name="Content Placeholder 2"/>
          <p:cNvSpPr>
            <a:spLocks noGrp="1"/>
          </p:cNvSpPr>
          <p:nvPr>
            <p:ph idx="1"/>
          </p:nvPr>
        </p:nvSpPr>
        <p:spPr/>
        <p:txBody>
          <a:bodyPr>
            <a:noAutofit/>
          </a:bodyPr>
          <a:lstStyle/>
          <a:p>
            <a:pPr marL="0" indent="0">
              <a:buNone/>
            </a:pPr>
            <a:r>
              <a:rPr lang="pt-BR" sz="1600" dirty="0" smtClean="0"/>
              <a:t>Muitos empreendedores buscam crédito em instituições financeiras especificamente para financiar o capital de giro do seu negócio. De acordo com o Ministério da Fazenda, no primeiro trimestre de 2011, 92% dos pequenos e microempresários foram a bancos em busca de crédito para capital de giro, apenas 7% buscavam crédito para investimentos e 1% para ambos os objetivos. </a:t>
            </a:r>
          </a:p>
          <a:p>
            <a:pPr marL="0" indent="0">
              <a:buNone/>
            </a:pPr>
            <a:endParaRPr lang="pt-BR" sz="1600" dirty="0" smtClean="0"/>
          </a:p>
          <a:p>
            <a:pPr marL="0" indent="0">
              <a:buNone/>
            </a:pPr>
            <a:r>
              <a:rPr lang="pt-BR" sz="1600" b="1" dirty="0" smtClean="0">
                <a:solidFill>
                  <a:srgbClr val="1F497D"/>
                </a:solidFill>
              </a:rPr>
              <a:t>Apesar do crédito para capital de giro ser a modalidade de empréstimos mais buscada por empresários de micro e pequeno porte, é preciso identificar se realmente a empresa necessita de crédito para capital de giro ou trata-se de má gestão do dinheiro. </a:t>
            </a:r>
          </a:p>
          <a:p>
            <a:pPr marL="0" indent="0">
              <a:buNone/>
            </a:pPr>
            <a:endParaRPr lang="pt-BR" sz="1600" dirty="0"/>
          </a:p>
          <a:p>
            <a:pPr marL="0" indent="0">
              <a:buNone/>
            </a:pPr>
            <a:r>
              <a:rPr lang="pt-BR" sz="1600" dirty="0" smtClean="0"/>
              <a:t>É preciso também avaliar os impactos para o negócio</a:t>
            </a:r>
            <a:r>
              <a:rPr lang="pt-BR" sz="1600" dirty="0"/>
              <a:t>. </a:t>
            </a:r>
            <a:r>
              <a:rPr lang="pt-BR" sz="1600" dirty="0" smtClean="0"/>
              <a:t>Além </a:t>
            </a:r>
            <a:r>
              <a:rPr lang="pt-BR" sz="1600" dirty="0"/>
              <a:t>disso, o </a:t>
            </a:r>
            <a:r>
              <a:rPr lang="pt-BR" sz="1600" dirty="0" smtClean="0"/>
              <a:t>crédito </a:t>
            </a:r>
            <a:r>
              <a:rPr lang="pt-BR" sz="1600" dirty="0"/>
              <a:t>oferecido para investimentos costuma ser menos </a:t>
            </a:r>
            <a:r>
              <a:rPr lang="pt-BR" sz="1600" dirty="0" smtClean="0"/>
              <a:t>burocrático </a:t>
            </a:r>
            <a:r>
              <a:rPr lang="pt-BR" sz="1600" dirty="0"/>
              <a:t>e ter taxas menores. </a:t>
            </a:r>
            <a:endParaRPr lang="pt-BR" sz="1600" dirty="0" smtClean="0"/>
          </a:p>
          <a:p>
            <a:pPr marL="0" indent="0">
              <a:buNone/>
            </a:pPr>
            <a:endParaRPr lang="pt-BR" sz="1600" dirty="0" smtClean="0"/>
          </a:p>
          <a:p>
            <a:pPr marL="0" indent="0">
              <a:buNone/>
            </a:pPr>
            <a:r>
              <a:rPr lang="pt-BR" sz="1600" dirty="0" smtClean="0"/>
              <a:t>Você deve tomar muito cuidado: planeje e administre </a:t>
            </a:r>
            <a:r>
              <a:rPr lang="pt-BR" sz="1600" dirty="0"/>
              <a:t>bem o seu negócio, pois não se consegue </a:t>
            </a:r>
            <a:r>
              <a:rPr lang="pt-BR" sz="1600" dirty="0" smtClean="0"/>
              <a:t>crédito </a:t>
            </a:r>
            <a:r>
              <a:rPr lang="pt-BR" sz="1600" dirty="0"/>
              <a:t>quando se tem “nome sujo</a:t>
            </a:r>
            <a:r>
              <a:rPr lang="pt-BR" sz="1600" dirty="0" smtClean="0"/>
              <a:t>”</a:t>
            </a:r>
            <a:r>
              <a:rPr lang="pt-BR" sz="1600" dirty="0"/>
              <a:t>.</a:t>
            </a:r>
          </a:p>
          <a:p>
            <a:pPr marL="0" indent="0">
              <a:buNone/>
            </a:pPr>
            <a:endParaRPr lang="pt-BR" sz="1600" dirty="0" smtClean="0"/>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3909777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Necessidade</a:t>
            </a:r>
            <a:r>
              <a:rPr lang="en-US" sz="2800" dirty="0" smtClean="0"/>
              <a:t> de Capital de </a:t>
            </a:r>
            <a:r>
              <a:rPr lang="en-US" sz="2800" dirty="0" err="1" smtClean="0"/>
              <a:t>Giro</a:t>
            </a:r>
            <a:endParaRPr lang="en-US" sz="2800" dirty="0"/>
          </a:p>
        </p:txBody>
      </p:sp>
      <p:sp>
        <p:nvSpPr>
          <p:cNvPr id="3" name="Content Placeholder 2"/>
          <p:cNvSpPr>
            <a:spLocks noGrp="1"/>
          </p:cNvSpPr>
          <p:nvPr>
            <p:ph idx="1"/>
          </p:nvPr>
        </p:nvSpPr>
        <p:spPr>
          <a:xfrm>
            <a:off x="457200" y="1600200"/>
            <a:ext cx="5182671" cy="4876800"/>
          </a:xfrm>
        </p:spPr>
        <p:txBody>
          <a:bodyPr>
            <a:normAutofit/>
          </a:bodyPr>
          <a:lstStyle/>
          <a:p>
            <a:pPr marL="0" indent="0">
              <a:buNone/>
            </a:pPr>
            <a:r>
              <a:rPr lang="pt-BR" sz="1600" dirty="0" smtClean="0"/>
              <a:t>Um conceito importante para entendimento do capital de giro está relacionado à Necessidade de Capital de Giro. </a:t>
            </a:r>
          </a:p>
          <a:p>
            <a:pPr marL="0" indent="0">
              <a:buNone/>
            </a:pPr>
            <a:endParaRPr lang="pt-BR" sz="1600" dirty="0" smtClean="0"/>
          </a:p>
          <a:p>
            <a:pPr marL="0" indent="0">
              <a:buNone/>
            </a:pPr>
            <a:r>
              <a:rPr lang="pt-BR" sz="1600" b="1" dirty="0" smtClean="0">
                <a:solidFill>
                  <a:srgbClr val="1F497D"/>
                </a:solidFill>
              </a:rPr>
              <a:t>A Necessidade de Capital de Giro indica o montante de recursos que a empresa precisa para financiar suas operações, ou seja, o valor dos recursos que a empresa precisa para que seus compromissos sejam pagos nos prazos de vencimento. </a:t>
            </a:r>
          </a:p>
          <a:p>
            <a:pPr marL="0" indent="0">
              <a:buNone/>
            </a:pPr>
            <a:endParaRPr lang="pt-BR" sz="1600" dirty="0"/>
          </a:p>
          <a:p>
            <a:pPr marL="0" indent="0">
              <a:buNone/>
            </a:pPr>
            <a:r>
              <a:rPr lang="pt-BR" sz="1600" dirty="0" smtClean="0"/>
              <a:t>Na próxima parada você irá conhecer um cálculo para identificar sua necessidade de capital de giro. Tenha seus controles financeiros essenciais em mãos. Com eles você terá informações muito úteis </a:t>
            </a:r>
            <a:r>
              <a:rPr lang="pt-BR" sz="1600" dirty="0"/>
              <a:t>para uma </a:t>
            </a:r>
            <a:r>
              <a:rPr lang="pt-BR" sz="1600" dirty="0" smtClean="0"/>
              <a:t>visão </a:t>
            </a:r>
            <a:r>
              <a:rPr lang="pt-BR" sz="1600" dirty="0"/>
              <a:t>geral da </a:t>
            </a:r>
            <a:r>
              <a:rPr lang="pt-BR" sz="1600" dirty="0" smtClean="0"/>
              <a:t>Necessidade </a:t>
            </a:r>
            <a:r>
              <a:rPr lang="pt-BR" sz="1600" dirty="0"/>
              <a:t>de </a:t>
            </a:r>
            <a:r>
              <a:rPr lang="pt-BR" sz="1600" dirty="0" smtClean="0"/>
              <a:t>Capital de Giro </a:t>
            </a:r>
            <a:r>
              <a:rPr lang="pt-BR" sz="1600" dirty="0"/>
              <a:t>do seu negócio. </a:t>
            </a:r>
            <a:r>
              <a:rPr lang="pt-BR" sz="1600" dirty="0" smtClean="0"/>
              <a:t>Vamos lá?</a:t>
            </a:r>
            <a:endParaRPr lang="pt-BR" sz="1600" dirty="0"/>
          </a:p>
        </p:txBody>
      </p:sp>
      <p:sp>
        <p:nvSpPr>
          <p:cNvPr id="4" name="Rectangle 3"/>
          <p:cNvSpPr/>
          <p:nvPr/>
        </p:nvSpPr>
        <p:spPr>
          <a:xfrm>
            <a:off x="6204286" y="1837825"/>
            <a:ext cx="2716690" cy="38768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Empresa</a:t>
            </a:r>
            <a:r>
              <a:rPr lang="en-US" sz="1400" dirty="0" smtClean="0">
                <a:solidFill>
                  <a:schemeClr val="bg1"/>
                </a:solidFill>
              </a:rPr>
              <a:t> com </a:t>
            </a:r>
            <a:r>
              <a:rPr lang="en-US" sz="1400" dirty="0" err="1" smtClean="0">
                <a:solidFill>
                  <a:schemeClr val="bg1"/>
                </a:solidFill>
              </a:rPr>
              <a:t>os</a:t>
            </a:r>
            <a:r>
              <a:rPr lang="en-US" sz="1400" dirty="0" smtClean="0">
                <a:solidFill>
                  <a:schemeClr val="bg1"/>
                </a:solidFill>
              </a:rPr>
              <a:t> </a:t>
            </a:r>
            <a:r>
              <a:rPr lang="en-US" sz="1400" dirty="0" err="1" smtClean="0">
                <a:solidFill>
                  <a:schemeClr val="bg1"/>
                </a:solidFill>
              </a:rPr>
              <a:t>pilares</a:t>
            </a:r>
            <a:r>
              <a:rPr lang="en-US" sz="1400" dirty="0" smtClean="0">
                <a:solidFill>
                  <a:schemeClr val="bg1"/>
                </a:solidFill>
              </a:rPr>
              <a:t> </a:t>
            </a:r>
            <a:r>
              <a:rPr lang="en-US" sz="1400" dirty="0" err="1" smtClean="0">
                <a:solidFill>
                  <a:schemeClr val="bg1"/>
                </a:solidFill>
              </a:rPr>
              <a:t>feitos</a:t>
            </a:r>
            <a:r>
              <a:rPr lang="en-US" sz="1400" dirty="0" smtClean="0">
                <a:solidFill>
                  <a:schemeClr val="bg1"/>
                </a:solidFill>
              </a:rPr>
              <a:t> de </a:t>
            </a:r>
            <a:r>
              <a:rPr lang="en-US" sz="1400" dirty="0" err="1" smtClean="0">
                <a:solidFill>
                  <a:schemeClr val="bg1"/>
                </a:solidFill>
              </a:rPr>
              <a:t>moedas</a:t>
            </a:r>
            <a:r>
              <a:rPr lang="en-US" sz="1400" dirty="0" smtClean="0">
                <a:solidFill>
                  <a:schemeClr val="bg1"/>
                </a:solidFill>
              </a:rPr>
              <a:t> e </a:t>
            </a:r>
            <a:r>
              <a:rPr lang="en-US" sz="1400" dirty="0" err="1" smtClean="0">
                <a:solidFill>
                  <a:schemeClr val="bg1"/>
                </a:solidFill>
              </a:rPr>
              <a:t>cédulas</a:t>
            </a:r>
            <a:r>
              <a:rPr lang="en-US" sz="1400" dirty="0" smtClean="0">
                <a:solidFill>
                  <a:schemeClr val="bg1"/>
                </a:solidFill>
              </a:rPr>
              <a:t> de </a:t>
            </a:r>
            <a:r>
              <a:rPr lang="en-US" sz="1400" dirty="0" err="1" smtClean="0">
                <a:solidFill>
                  <a:schemeClr val="bg1"/>
                </a:solidFill>
              </a:rPr>
              <a:t>dinheiro</a:t>
            </a:r>
            <a:endParaRPr lang="en-US" sz="1400" dirty="0" smtClean="0">
              <a:solidFill>
                <a:schemeClr val="bg1"/>
              </a:solidFill>
            </a:endParaRPr>
          </a:p>
          <a:p>
            <a:pPr algn="ctr"/>
            <a:r>
              <a:rPr lang="en-US" sz="1400" dirty="0" smtClean="0">
                <a:solidFill>
                  <a:schemeClr val="bg1"/>
                </a:solidFill>
              </a:rPr>
              <a:t>+ </a:t>
            </a:r>
          </a:p>
          <a:p>
            <a:pPr algn="ctr"/>
            <a:r>
              <a:rPr lang="en-US" sz="1400" dirty="0" err="1" smtClean="0">
                <a:solidFill>
                  <a:schemeClr val="bg1"/>
                </a:solidFill>
              </a:rPr>
              <a:t>Planilhas</a:t>
            </a:r>
            <a:r>
              <a:rPr lang="en-US" sz="1400" dirty="0" smtClean="0">
                <a:solidFill>
                  <a:schemeClr val="bg1"/>
                </a:solidFill>
              </a:rPr>
              <a:t> </a:t>
            </a:r>
            <a:r>
              <a:rPr lang="en-US" sz="1400" dirty="0" err="1" smtClean="0">
                <a:solidFill>
                  <a:schemeClr val="bg1"/>
                </a:solidFill>
              </a:rPr>
              <a:t>financeiras</a:t>
            </a:r>
            <a:r>
              <a:rPr lang="en-US" sz="1400" dirty="0" smtClean="0">
                <a:solidFill>
                  <a:schemeClr val="bg1"/>
                </a:solidFill>
              </a:rPr>
              <a:t> </a:t>
            </a:r>
            <a:r>
              <a:rPr lang="en-US" sz="1400" dirty="0" err="1" smtClean="0">
                <a:solidFill>
                  <a:schemeClr val="bg1"/>
                </a:solidFill>
              </a:rPr>
              <a:t>ao</a:t>
            </a:r>
            <a:r>
              <a:rPr lang="en-US" sz="1400" dirty="0" smtClean="0">
                <a:solidFill>
                  <a:schemeClr val="bg1"/>
                </a:solidFill>
              </a:rPr>
              <a:t> </a:t>
            </a:r>
            <a:r>
              <a:rPr lang="en-US" sz="1400" dirty="0" err="1" smtClean="0">
                <a:solidFill>
                  <a:schemeClr val="bg1"/>
                </a:solidFill>
              </a:rPr>
              <a:t>fundo</a:t>
            </a:r>
            <a:r>
              <a:rPr lang="en-US" sz="1400" dirty="0" smtClean="0">
                <a:solidFill>
                  <a:schemeClr val="bg1"/>
                </a:solidFill>
              </a:rPr>
              <a:t>.</a:t>
            </a:r>
          </a:p>
          <a:p>
            <a:pPr algn="ctr"/>
            <a:r>
              <a:rPr lang="en-US" sz="1400" dirty="0" smtClean="0">
                <a:solidFill>
                  <a:schemeClr val="bg1"/>
                </a:solidFill>
              </a:rPr>
              <a:t>15X18cm</a:t>
            </a: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4: </a:t>
            </a:r>
            <a:r>
              <a:rPr lang="pt-BR" dirty="0" smtClean="0">
                <a:solidFill>
                  <a:srgbClr val="EEECE1"/>
                </a:solidFill>
              </a:rPr>
              <a:t>Tela 6</a:t>
            </a:r>
            <a:endParaRPr lang="pt-BR" dirty="0">
              <a:solidFill>
                <a:srgbClr val="EEECE1"/>
              </a:solidFill>
            </a:endParaRPr>
          </a:p>
        </p:txBody>
      </p:sp>
      <p:pic>
        <p:nvPicPr>
          <p:cNvPr id="6" name="Picture 5"/>
          <p:cNvPicPr>
            <a:picLocks noChangeAspect="1"/>
          </p:cNvPicPr>
          <p:nvPr/>
        </p:nvPicPr>
        <p:blipFill>
          <a:blip r:embed="rId2"/>
          <a:stretch>
            <a:fillRect/>
          </a:stretch>
        </p:blipFill>
        <p:spPr>
          <a:xfrm>
            <a:off x="8686800" y="1298014"/>
            <a:ext cx="2414588" cy="1426802"/>
          </a:xfrm>
          <a:prstGeom prst="rect">
            <a:avLst/>
          </a:prstGeom>
        </p:spPr>
      </p:pic>
    </p:spTree>
    <p:extLst>
      <p:ext uri="{BB962C8B-B14F-4D97-AF65-F5344CB8AC3E}">
        <p14:creationId xmlns:p14="http://schemas.microsoft.com/office/powerpoint/2010/main" val="104788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a:t>
            </a:r>
            <a:r>
              <a:rPr lang="pt-BR" sz="2700" dirty="0" smtClean="0"/>
              <a:t>5:</a:t>
            </a:r>
            <a:r>
              <a:rPr lang="pt-BR" sz="2700" dirty="0"/>
              <a:t/>
            </a:r>
            <a:br>
              <a:rPr lang="pt-BR" sz="2700" dirty="0"/>
            </a:br>
            <a:r>
              <a:rPr lang="pt-BR" sz="2700" dirty="0" smtClean="0"/>
              <a:t>necessidade de capital de giro</a:t>
            </a:r>
            <a:endParaRPr lang="en-US" dirty="0"/>
          </a:p>
        </p:txBody>
      </p:sp>
      <p:sp>
        <p:nvSpPr>
          <p:cNvPr id="4" name="Rectangle 3"/>
          <p:cNvSpPr/>
          <p:nvPr/>
        </p:nvSpPr>
        <p:spPr>
          <a:xfrm>
            <a:off x="3527994" y="3939257"/>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FFFFFF"/>
                </a:solidFill>
              </a:rPr>
              <a:t>Ilustração</a:t>
            </a:r>
            <a:r>
              <a:rPr lang="en-US" sz="1400" dirty="0">
                <a:solidFill>
                  <a:srgbClr val="FFFFFF"/>
                </a:solidFill>
              </a:rPr>
              <a:t> </a:t>
            </a:r>
            <a:r>
              <a:rPr lang="en-US" sz="1400" dirty="0" err="1">
                <a:solidFill>
                  <a:srgbClr val="FFFFFF"/>
                </a:solidFill>
              </a:rPr>
              <a:t>para</a:t>
            </a:r>
            <a:r>
              <a:rPr lang="en-US" sz="1400" dirty="0">
                <a:solidFill>
                  <a:srgbClr val="FFFFFF"/>
                </a:solidFill>
              </a:rPr>
              <a:t> </a:t>
            </a:r>
            <a:r>
              <a:rPr lang="en-US" sz="1400" dirty="0" err="1">
                <a:solidFill>
                  <a:srgbClr val="FFFFFF"/>
                </a:solidFill>
              </a:rPr>
              <a:t>miniatura</a:t>
            </a:r>
            <a:r>
              <a:rPr lang="en-US" sz="1400" dirty="0">
                <a:solidFill>
                  <a:srgbClr val="FFFFFF"/>
                </a:solidFill>
              </a:rPr>
              <a:t> no </a:t>
            </a:r>
            <a:r>
              <a:rPr lang="en-US" sz="1400" dirty="0" err="1">
                <a:solidFill>
                  <a:srgbClr val="FFFFFF"/>
                </a:solidFill>
              </a:rPr>
              <a:t>carrossel</a:t>
            </a:r>
            <a:r>
              <a:rPr lang="en-US" sz="1400" dirty="0">
                <a:solidFill>
                  <a:srgbClr val="FFFFFF"/>
                </a:solidFill>
              </a:rPr>
              <a:t>:</a:t>
            </a:r>
          </a:p>
          <a:p>
            <a:pPr algn="ctr"/>
            <a:r>
              <a:rPr lang="en-US" sz="1400" dirty="0">
                <a:solidFill>
                  <a:srgbClr val="FFFFFF"/>
                </a:solidFill>
              </a:rPr>
              <a:t>Uma </a:t>
            </a:r>
            <a:r>
              <a:rPr lang="en-US" sz="1400" dirty="0" err="1" smtClean="0">
                <a:solidFill>
                  <a:srgbClr val="FFFFFF"/>
                </a:solidFill>
              </a:rPr>
              <a:t>calculadora</a:t>
            </a:r>
            <a:endParaRPr lang="en-US" sz="1400" dirty="0" smtClean="0">
              <a:solidFill>
                <a:srgbClr val="FFFFFF"/>
              </a:solidFill>
            </a:endParaRPr>
          </a:p>
          <a:p>
            <a:pPr algn="ctr"/>
            <a:r>
              <a:rPr lang="en-US" sz="1400" dirty="0" smtClean="0">
                <a:solidFill>
                  <a:srgbClr val="FFFFFF"/>
                </a:solidFill>
              </a:rPr>
              <a:t>13x9cm</a:t>
            </a:r>
            <a:endParaRPr lang="en-US" sz="1400" dirty="0">
              <a:solidFill>
                <a:srgbClr val="FFFFFF"/>
              </a:solidFill>
            </a:endParaRPr>
          </a:p>
        </p:txBody>
      </p:sp>
    </p:spTree>
    <p:extLst>
      <p:ext uri="{BB962C8B-B14F-4D97-AF65-F5344CB8AC3E}">
        <p14:creationId xmlns:p14="http://schemas.microsoft.com/office/powerpoint/2010/main" val="1295029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a:t>
            </a:r>
            <a:r>
              <a:rPr lang="pt-BR" sz="2700" dirty="0" smtClean="0"/>
              <a:t>1:</a:t>
            </a:r>
            <a:r>
              <a:rPr lang="pt-BR" sz="2700" dirty="0"/>
              <a:t/>
            </a:r>
            <a:br>
              <a:rPr lang="pt-BR" sz="2700" dirty="0"/>
            </a:br>
            <a:r>
              <a:rPr lang="pt-BR" sz="2700" dirty="0" smtClean="0"/>
              <a:t>Administração</a:t>
            </a:r>
            <a:endParaRPr lang="en-US" dirty="0"/>
          </a:p>
        </p:txBody>
      </p:sp>
      <p:sp>
        <p:nvSpPr>
          <p:cNvPr id="4" name="Rectangle 3"/>
          <p:cNvSpPr/>
          <p:nvPr/>
        </p:nvSpPr>
        <p:spPr>
          <a:xfrm>
            <a:off x="3527994" y="3939257"/>
            <a:ext cx="2504268" cy="20060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a:t>
            </a:r>
            <a:r>
              <a:rPr lang="en-US" sz="1400" dirty="0" smtClean="0">
                <a:solidFill>
                  <a:schemeClr val="bg1"/>
                </a:solidFill>
              </a:rPr>
              <a:t>Para </a:t>
            </a:r>
            <a:r>
              <a:rPr lang="en-US" sz="1400" dirty="0">
                <a:solidFill>
                  <a:schemeClr val="bg1"/>
                </a:solidFill>
              </a:rPr>
              <a:t>miniatura no carrossel:</a:t>
            </a:r>
          </a:p>
          <a:p>
            <a:pPr algn="ctr"/>
            <a:r>
              <a:rPr lang="en-US" sz="1400" dirty="0" smtClean="0">
                <a:solidFill>
                  <a:schemeClr val="bg1"/>
                </a:solidFill>
              </a:rPr>
              <a:t>um </a:t>
            </a:r>
            <a:r>
              <a:rPr lang="en-US" sz="1400" dirty="0" err="1" smtClean="0">
                <a:solidFill>
                  <a:schemeClr val="bg1"/>
                </a:solidFill>
              </a:rPr>
              <a:t>potencial</a:t>
            </a:r>
            <a:r>
              <a:rPr lang="en-US" sz="1400" dirty="0" smtClean="0">
                <a:solidFill>
                  <a:schemeClr val="bg1"/>
                </a:solidFill>
              </a:rPr>
              <a:t> empreendedor </a:t>
            </a:r>
            <a:r>
              <a:rPr lang="en-US" sz="1400" dirty="0" err="1" smtClean="0">
                <a:solidFill>
                  <a:schemeClr val="bg1"/>
                </a:solidFill>
              </a:rPr>
              <a:t>olhando</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a:t>
            </a:r>
            <a:r>
              <a:rPr lang="en-US" sz="1400" dirty="0" err="1" smtClean="0">
                <a:solidFill>
                  <a:schemeClr val="bg1"/>
                </a:solidFill>
              </a:rPr>
              <a:t>maquete</a:t>
            </a:r>
            <a:r>
              <a:rPr lang="en-US" sz="1400" dirty="0" smtClean="0">
                <a:solidFill>
                  <a:schemeClr val="bg1"/>
                </a:solidFill>
              </a:rPr>
              <a:t> de </a:t>
            </a:r>
            <a:r>
              <a:rPr lang="en-US" sz="1400" dirty="0" err="1" smtClean="0">
                <a:solidFill>
                  <a:schemeClr val="bg1"/>
                </a:solidFill>
              </a:rPr>
              <a:t>uma</a:t>
            </a:r>
            <a:r>
              <a:rPr lang="en-US" sz="1400" dirty="0" smtClean="0">
                <a:solidFill>
                  <a:schemeClr val="bg1"/>
                </a:solidFill>
              </a:rPr>
              <a:t> </a:t>
            </a:r>
            <a:r>
              <a:rPr lang="en-US" sz="1400" dirty="0" err="1" smtClean="0">
                <a:solidFill>
                  <a:schemeClr val="bg1"/>
                </a:solidFill>
              </a:rPr>
              <a:t>empresa</a:t>
            </a:r>
            <a:r>
              <a:rPr lang="en-US" sz="1400" dirty="0" smtClean="0">
                <a:solidFill>
                  <a:schemeClr val="bg1"/>
                </a:solidFill>
              </a:rPr>
              <a:t> com </a:t>
            </a:r>
            <a:r>
              <a:rPr lang="en-US" sz="1400" dirty="0" err="1" smtClean="0">
                <a:solidFill>
                  <a:schemeClr val="bg1"/>
                </a:solidFill>
              </a:rPr>
              <a:t>miniaturas</a:t>
            </a:r>
            <a:r>
              <a:rPr lang="en-US" sz="1400" dirty="0" smtClean="0">
                <a:solidFill>
                  <a:schemeClr val="bg1"/>
                </a:solidFill>
              </a:rPr>
              <a:t> de pessoas, máquinas, dinheiro e caixas de papelão.  </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8030045" y="1645433"/>
            <a:ext cx="2242197" cy="1491061"/>
          </a:xfrm>
          <a:prstGeom prst="rect">
            <a:avLst/>
          </a:prstGeom>
        </p:spPr>
      </p:pic>
      <p:pic>
        <p:nvPicPr>
          <p:cNvPr id="7" name="Picture 6"/>
          <p:cNvPicPr>
            <a:picLocks noChangeAspect="1"/>
          </p:cNvPicPr>
          <p:nvPr/>
        </p:nvPicPr>
        <p:blipFill>
          <a:blip r:embed="rId3"/>
          <a:stretch>
            <a:fillRect/>
          </a:stretch>
        </p:blipFill>
        <p:spPr>
          <a:xfrm>
            <a:off x="8015758" y="3230961"/>
            <a:ext cx="2256484" cy="1579979"/>
          </a:xfrm>
          <a:prstGeom prst="rect">
            <a:avLst/>
          </a:prstGeom>
        </p:spPr>
      </p:pic>
      <p:pic>
        <p:nvPicPr>
          <p:cNvPr id="8" name="Picture 7"/>
          <p:cNvPicPr>
            <a:picLocks noChangeAspect="1"/>
          </p:cNvPicPr>
          <p:nvPr/>
        </p:nvPicPr>
        <p:blipFill>
          <a:blip r:embed="rId4"/>
          <a:stretch>
            <a:fillRect/>
          </a:stretch>
        </p:blipFill>
        <p:spPr>
          <a:xfrm>
            <a:off x="8030045" y="4989083"/>
            <a:ext cx="2322077" cy="1547084"/>
          </a:xfrm>
          <a:prstGeom prst="rect">
            <a:avLst/>
          </a:prstGeom>
        </p:spPr>
      </p:pic>
    </p:spTree>
    <p:extLst>
      <p:ext uri="{BB962C8B-B14F-4D97-AF65-F5344CB8AC3E}">
        <p14:creationId xmlns:p14="http://schemas.microsoft.com/office/powerpoint/2010/main" val="67666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Necessidade</a:t>
            </a:r>
            <a:r>
              <a:rPr lang="en-US" sz="2800" dirty="0" smtClean="0"/>
              <a:t> de Capital de </a:t>
            </a:r>
            <a:r>
              <a:rPr lang="en-US" sz="2800" dirty="0" err="1"/>
              <a:t>G</a:t>
            </a:r>
            <a:r>
              <a:rPr lang="en-US" sz="2800" dirty="0" err="1" smtClean="0"/>
              <a:t>iro</a:t>
            </a:r>
            <a:endParaRPr lang="en-US" sz="2800" dirty="0"/>
          </a:p>
        </p:txBody>
      </p:sp>
      <p:sp>
        <p:nvSpPr>
          <p:cNvPr id="3" name="Content Placeholder 2"/>
          <p:cNvSpPr>
            <a:spLocks noGrp="1"/>
          </p:cNvSpPr>
          <p:nvPr>
            <p:ph idx="1"/>
          </p:nvPr>
        </p:nvSpPr>
        <p:spPr>
          <a:xfrm>
            <a:off x="437221" y="1600200"/>
            <a:ext cx="5751155" cy="4876800"/>
          </a:xfrm>
        </p:spPr>
        <p:txBody>
          <a:bodyPr>
            <a:normAutofit/>
          </a:bodyPr>
          <a:lstStyle/>
          <a:p>
            <a:pPr marL="0" indent="0">
              <a:buNone/>
            </a:pPr>
            <a:r>
              <a:rPr lang="pt-BR" sz="1800" dirty="0" smtClean="0"/>
              <a:t>Nesta parada você conhecerá o que é e como se calcula a Necessidade de Capital De Giro da sua empresa.</a:t>
            </a:r>
          </a:p>
          <a:p>
            <a:pPr marL="0" indent="0">
              <a:buNone/>
            </a:pPr>
            <a:endParaRPr lang="pt-BR" sz="1800" dirty="0" smtClean="0"/>
          </a:p>
          <a:p>
            <a:pPr marL="0" indent="0">
              <a:buNone/>
            </a:pPr>
            <a:r>
              <a:rPr lang="pt-BR" sz="1800" dirty="0" smtClean="0"/>
              <a:t>Ao passar nesta parada você:</a:t>
            </a:r>
          </a:p>
          <a:p>
            <a:r>
              <a:rPr lang="pt-BR" sz="1800" dirty="0" smtClean="0"/>
              <a:t>Descobrirá como calcular a Necessidade de Capital de Giro da sua empresa. </a:t>
            </a:r>
            <a:endParaRPr lang="pt-BR" sz="1800" dirty="0"/>
          </a:p>
        </p:txBody>
      </p:sp>
      <p:sp>
        <p:nvSpPr>
          <p:cNvPr id="4" name="Rectangle 3"/>
          <p:cNvSpPr/>
          <p:nvPr/>
        </p:nvSpPr>
        <p:spPr>
          <a:xfrm>
            <a:off x="6506692" y="1547639"/>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FF"/>
                </a:solidFill>
              </a:rPr>
              <a:t>Ilustração para miniatura no carrossel:</a:t>
            </a:r>
          </a:p>
          <a:p>
            <a:pPr algn="ctr"/>
            <a:r>
              <a:rPr lang="en-US" sz="1400" dirty="0" smtClean="0">
                <a:solidFill>
                  <a:srgbClr val="FFFFFF"/>
                </a:solidFill>
              </a:rPr>
              <a:t>Uma </a:t>
            </a:r>
            <a:r>
              <a:rPr lang="en-US" sz="1400" dirty="0" err="1" smtClean="0">
                <a:solidFill>
                  <a:srgbClr val="FFFFFF"/>
                </a:solidFill>
              </a:rPr>
              <a:t>calculadora</a:t>
            </a:r>
            <a:endParaRPr lang="en-US" sz="1400" dirty="0" smtClean="0">
              <a:solidFill>
                <a:srgbClr val="FFFFFF"/>
              </a:solidFill>
            </a:endParaRPr>
          </a:p>
          <a:p>
            <a:pPr algn="ctr"/>
            <a:r>
              <a:rPr lang="en-US" sz="1400" dirty="0">
                <a:solidFill>
                  <a:srgbClr val="FFFFFF"/>
                </a:solidFill>
              </a:rPr>
              <a:t>13x9cm</a:t>
            </a:r>
          </a:p>
          <a:p>
            <a:pPr algn="ct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1</a:t>
            </a:r>
            <a:endParaRPr lang="pt-BR" dirty="0">
              <a:solidFill>
                <a:srgbClr val="EEECE1"/>
              </a:solidFill>
            </a:endParaRPr>
          </a:p>
        </p:txBody>
      </p:sp>
    </p:spTree>
    <p:extLst>
      <p:ext uri="{BB962C8B-B14F-4D97-AF65-F5344CB8AC3E}">
        <p14:creationId xmlns:p14="http://schemas.microsoft.com/office/powerpoint/2010/main" val="3171930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Conceito</a:t>
            </a:r>
            <a:endParaRPr lang="en-US" sz="3200" dirty="0"/>
          </a:p>
        </p:txBody>
      </p:sp>
      <p:sp>
        <p:nvSpPr>
          <p:cNvPr id="3" name="Content Placeholder 2"/>
          <p:cNvSpPr>
            <a:spLocks noGrp="1"/>
          </p:cNvSpPr>
          <p:nvPr>
            <p:ph idx="1"/>
          </p:nvPr>
        </p:nvSpPr>
        <p:spPr>
          <a:xfrm>
            <a:off x="457200" y="1600200"/>
            <a:ext cx="7995046" cy="4876800"/>
          </a:xfrm>
        </p:spPr>
        <p:txBody>
          <a:bodyPr>
            <a:noAutofit/>
          </a:bodyPr>
          <a:lstStyle/>
          <a:p>
            <a:pPr marL="0" indent="0">
              <a:buNone/>
            </a:pPr>
            <a:r>
              <a:rPr lang="pt-BR" sz="1800" b="1" dirty="0" smtClean="0">
                <a:solidFill>
                  <a:srgbClr val="1F497D"/>
                </a:solidFill>
              </a:rPr>
              <a:t>Necessidade de Capital de Giro é o montante de recursos que a empresa precisa para financiar suas operações, ou seja, o valor dos recursos que a empresa precisa para que seus compromissos sejam quitados nos prazos de vencimento. </a:t>
            </a:r>
          </a:p>
          <a:p>
            <a:pPr marL="0" indent="0">
              <a:buNone/>
            </a:pPr>
            <a:endParaRPr lang="pt-BR" sz="1800" dirty="0" smtClean="0"/>
          </a:p>
          <a:p>
            <a:pPr marL="0" indent="0">
              <a:buNone/>
            </a:pPr>
            <a:r>
              <a:rPr lang="pt-BR" sz="1800" dirty="0" smtClean="0"/>
              <a:t>Você deve se lembrar que para pagar seu compromissos em dia e evitar empréstimos bancários você precisa ter capital de giro. Para calcular a Necessidade de Capital de Giro da sua empresa, você precisa ter os </a:t>
            </a:r>
            <a:r>
              <a:rPr lang="pt-BR" sz="1800" b="1" dirty="0" smtClean="0">
                <a:solidFill>
                  <a:schemeClr val="tx2"/>
                </a:solidFill>
              </a:rPr>
              <a:t>controles financeiros essenciais</a:t>
            </a:r>
            <a:r>
              <a:rPr lang="pt-BR" sz="1800" dirty="0" smtClean="0"/>
              <a:t> do seu negócio. </a:t>
            </a: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1669727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Dados </a:t>
            </a:r>
            <a:r>
              <a:rPr lang="en-US" sz="3200" dirty="0" err="1" smtClean="0"/>
              <a:t>necessários</a:t>
            </a:r>
            <a:endParaRPr lang="en-US" sz="3200" dirty="0"/>
          </a:p>
        </p:txBody>
      </p:sp>
      <p:sp>
        <p:nvSpPr>
          <p:cNvPr id="3" name="Content Placeholder 2"/>
          <p:cNvSpPr>
            <a:spLocks noGrp="1"/>
          </p:cNvSpPr>
          <p:nvPr>
            <p:ph idx="1"/>
          </p:nvPr>
        </p:nvSpPr>
        <p:spPr/>
        <p:txBody>
          <a:bodyPr>
            <a:noAutofit/>
          </a:bodyPr>
          <a:lstStyle/>
          <a:p>
            <a:pPr marL="0" indent="0">
              <a:buNone/>
            </a:pPr>
            <a:r>
              <a:rPr lang="pt-BR" sz="1800" dirty="0" smtClean="0"/>
              <a:t>Existem diversos métodos que levam ao mesmo resultado. Por isso, vamos optar por um método muito simples, que você vai poder fazer sozinho, sem dificuldades. </a:t>
            </a:r>
          </a:p>
          <a:p>
            <a:pPr marL="0" indent="0">
              <a:buNone/>
            </a:pPr>
            <a:endParaRPr lang="pt-BR" sz="1800" dirty="0"/>
          </a:p>
          <a:p>
            <a:pPr marL="0" indent="0">
              <a:buNone/>
            </a:pPr>
            <a:r>
              <a:rPr lang="pt-BR" sz="1800" dirty="0" smtClean="0"/>
              <a:t>Primeiro, responda as seguintes questões, usando os seus controles financeiros essenciais:</a:t>
            </a:r>
          </a:p>
          <a:p>
            <a:pPr marL="0" indent="0">
              <a:buNone/>
            </a:pPr>
            <a:endParaRPr lang="pt-BR" sz="1800" dirty="0" smtClean="0"/>
          </a:p>
          <a:p>
            <a:r>
              <a:rPr lang="pt-BR" sz="1800" dirty="0" smtClean="0"/>
              <a:t>Quanto (</a:t>
            </a:r>
            <a:r>
              <a:rPr lang="pt-BR" sz="1800" dirty="0" err="1" smtClean="0"/>
              <a:t>R</a:t>
            </a:r>
            <a:r>
              <a:rPr lang="pt-BR" sz="1800" dirty="0" smtClean="0"/>
              <a:t>$) você tem a receber de clientes? </a:t>
            </a:r>
          </a:p>
          <a:p>
            <a:r>
              <a:rPr lang="pt-BR" sz="1800" dirty="0" smtClean="0"/>
              <a:t>Quanto (</a:t>
            </a:r>
            <a:r>
              <a:rPr lang="pt-BR" sz="1800" dirty="0" err="1" smtClean="0"/>
              <a:t>R</a:t>
            </a:r>
            <a:r>
              <a:rPr lang="pt-BR" sz="1800" dirty="0" smtClean="0"/>
              <a:t>$) você possui de estoque de matéria-prima? </a:t>
            </a:r>
          </a:p>
          <a:p>
            <a:r>
              <a:rPr lang="pt-BR" sz="1800" dirty="0" smtClean="0"/>
              <a:t>Quanto (</a:t>
            </a:r>
            <a:r>
              <a:rPr lang="pt-BR" sz="1800" dirty="0" err="1" smtClean="0"/>
              <a:t>R</a:t>
            </a:r>
            <a:r>
              <a:rPr lang="pt-BR" sz="1800" dirty="0" smtClean="0"/>
              <a:t>$) você possui de produtos acabados? </a:t>
            </a:r>
          </a:p>
          <a:p>
            <a:r>
              <a:rPr lang="pt-BR" sz="1800" dirty="0" smtClean="0"/>
              <a:t>Quanto (</a:t>
            </a:r>
            <a:r>
              <a:rPr lang="pt-BR" sz="1800" dirty="0" err="1" smtClean="0"/>
              <a:t>R</a:t>
            </a:r>
            <a:r>
              <a:rPr lang="pt-BR" sz="1800" dirty="0" smtClean="0"/>
              <a:t>$) existe na empresa de estoque de mercadorias? </a:t>
            </a:r>
          </a:p>
          <a:p>
            <a:r>
              <a:rPr lang="pt-BR" sz="1800" dirty="0" smtClean="0"/>
              <a:t>Quanto (</a:t>
            </a:r>
            <a:r>
              <a:rPr lang="pt-BR" sz="1800" dirty="0" err="1" smtClean="0"/>
              <a:t>R</a:t>
            </a:r>
            <a:r>
              <a:rPr lang="pt-BR" sz="1800" dirty="0" smtClean="0"/>
              <a:t>$) você deve para seus fornecedores? </a:t>
            </a:r>
          </a:p>
          <a:p>
            <a:r>
              <a:rPr lang="pt-BR" sz="1800" dirty="0" smtClean="0"/>
              <a:t>Quanto (</a:t>
            </a:r>
            <a:r>
              <a:rPr lang="pt-BR" sz="1800" dirty="0" err="1" smtClean="0"/>
              <a:t>R</a:t>
            </a:r>
            <a:r>
              <a:rPr lang="pt-BR" sz="1800" dirty="0" smtClean="0"/>
              <a:t>$) possui de impostos a pagar? </a:t>
            </a:r>
          </a:p>
          <a:p>
            <a:r>
              <a:rPr lang="pt-BR" sz="1800" dirty="0" smtClean="0"/>
              <a:t>Qual a quantidade (</a:t>
            </a:r>
            <a:r>
              <a:rPr lang="pt-BR" sz="1800" dirty="0" err="1" smtClean="0"/>
              <a:t>R</a:t>
            </a:r>
            <a:r>
              <a:rPr lang="pt-BR" sz="1800" dirty="0" smtClean="0"/>
              <a:t>$) de outros custos e despesas a pagar? </a:t>
            </a:r>
          </a:p>
          <a:p>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2165318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Organização</a:t>
            </a:r>
            <a:r>
              <a:rPr lang="en-US" sz="2800" dirty="0" smtClean="0"/>
              <a:t> das </a:t>
            </a:r>
            <a:r>
              <a:rPr lang="en-US" sz="2800" dirty="0" err="1" smtClean="0"/>
              <a:t>informações</a:t>
            </a:r>
            <a:endParaRPr lang="en-US" sz="2800" dirty="0"/>
          </a:p>
        </p:txBody>
      </p:sp>
      <p:sp>
        <p:nvSpPr>
          <p:cNvPr id="3" name="Content Placeholder 2"/>
          <p:cNvSpPr>
            <a:spLocks noGrp="1"/>
          </p:cNvSpPr>
          <p:nvPr>
            <p:ph idx="1"/>
          </p:nvPr>
        </p:nvSpPr>
        <p:spPr/>
        <p:txBody>
          <a:bodyPr>
            <a:normAutofit/>
          </a:bodyPr>
          <a:lstStyle/>
          <a:p>
            <a:pPr marL="0" indent="0">
              <a:buNone/>
            </a:pPr>
            <a:r>
              <a:rPr lang="pt-BR" sz="2000" dirty="0" smtClean="0"/>
              <a:t>Agora, monte um quadro conforme o modelo a seguir. </a:t>
            </a:r>
          </a:p>
        </p:txBody>
      </p:sp>
      <p:pic>
        <p:nvPicPr>
          <p:cNvPr id="4" name="Picture 3" descr="Captura de Tela 2013-09-01 às 18.46.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86" y="2252418"/>
            <a:ext cx="7496078" cy="4458518"/>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4</a:t>
            </a:r>
            <a:endParaRPr lang="pt-BR" dirty="0">
              <a:solidFill>
                <a:srgbClr val="EEECE1"/>
              </a:solidFill>
            </a:endParaRPr>
          </a:p>
        </p:txBody>
      </p:sp>
    </p:spTree>
    <p:extLst>
      <p:ext uri="{BB962C8B-B14F-4D97-AF65-F5344CB8AC3E}">
        <p14:creationId xmlns:p14="http://schemas.microsoft.com/office/powerpoint/2010/main" val="3469522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6467"/>
            <a:ext cx="8229600" cy="990600"/>
          </a:xfrm>
        </p:spPr>
        <p:txBody>
          <a:bodyPr/>
          <a:lstStyle/>
          <a:p>
            <a:r>
              <a:rPr lang="en-US" sz="3200" dirty="0" err="1" smtClean="0"/>
              <a:t>Análise</a:t>
            </a:r>
            <a:endParaRPr lang="en-US" dirty="0"/>
          </a:p>
        </p:txBody>
      </p:sp>
      <p:sp>
        <p:nvSpPr>
          <p:cNvPr id="3" name="Content Placeholder 2"/>
          <p:cNvSpPr>
            <a:spLocks noGrp="1"/>
          </p:cNvSpPr>
          <p:nvPr>
            <p:ph idx="1"/>
          </p:nvPr>
        </p:nvSpPr>
        <p:spPr/>
        <p:txBody>
          <a:bodyPr>
            <a:normAutofit/>
          </a:bodyPr>
          <a:lstStyle/>
          <a:p>
            <a:pPr marL="0" indent="0">
              <a:buNone/>
            </a:pPr>
            <a:r>
              <a:rPr lang="pt-BR" sz="1600" dirty="0" smtClean="0"/>
              <a:t>Observe que os dados coletados por você foram separados em dois grupos: </a:t>
            </a:r>
          </a:p>
          <a:p>
            <a:pPr marL="342900" indent="-342900">
              <a:buFont typeface="+mj-lt"/>
              <a:buAutoNum type="arabicPeriod"/>
            </a:pPr>
            <a:r>
              <a:rPr lang="pt-BR" sz="1600" dirty="0" smtClean="0"/>
              <a:t>contas que precisam de capital de giro (aplicação em capital de giro);</a:t>
            </a:r>
          </a:p>
          <a:p>
            <a:pPr marL="342900" indent="-342900">
              <a:buFont typeface="+mj-lt"/>
              <a:buAutoNum type="arabicPeriod"/>
            </a:pPr>
            <a:r>
              <a:rPr lang="pt-BR" sz="1600" dirty="0" smtClean="0"/>
              <a:t>contas que financiam o capital de giro, todas as contas a pagar das operações relacionadas com capital de giro (fornecedores, impostos e despesas a pagar).</a:t>
            </a:r>
            <a:br>
              <a:rPr lang="pt-BR" sz="1600" dirty="0" smtClean="0"/>
            </a:br>
            <a:endParaRPr lang="pt-BR" sz="1600" dirty="0" smtClean="0"/>
          </a:p>
          <a:p>
            <a:pPr marL="0" indent="0">
              <a:buNone/>
            </a:pPr>
            <a:r>
              <a:rPr lang="pt-BR" sz="1600" dirty="0"/>
              <a:t>Feito isso, calcule a Necessidade de Capital de Giro pela </a:t>
            </a:r>
            <a:r>
              <a:rPr lang="pt-BR" sz="1600" dirty="0" smtClean="0"/>
              <a:t>diferença: </a:t>
            </a:r>
            <a:r>
              <a:rPr lang="pt-BR" sz="1600" dirty="0"/>
              <a:t>o total dos valores das contas do grupo 1 menos o total dos valores das contas do grupo 2. </a:t>
            </a:r>
            <a:endParaRPr lang="pt-BR" sz="1600" dirty="0" smtClean="0"/>
          </a:p>
          <a:p>
            <a:pPr marL="0" indent="0">
              <a:buNone/>
            </a:pPr>
            <a:endParaRPr lang="pt-BR" sz="1600" dirty="0" smtClean="0"/>
          </a:p>
          <a:p>
            <a:pPr marL="0" indent="0">
              <a:buNone/>
            </a:pPr>
            <a:endParaRPr lang="pt-BR" sz="1600" b="1" dirty="0" smtClean="0">
              <a:solidFill>
                <a:schemeClr val="tx2"/>
              </a:solidFill>
            </a:endParaRPr>
          </a:p>
          <a:p>
            <a:pPr marL="0" indent="0">
              <a:buNone/>
            </a:pPr>
            <a:r>
              <a:rPr lang="pt-BR" sz="1600" b="1" dirty="0" smtClean="0">
                <a:solidFill>
                  <a:schemeClr val="tx2"/>
                </a:solidFill>
              </a:rPr>
              <a:t>Total do grupo 1 – Total grupo 2 = Necessidade de Capital de Giro</a:t>
            </a:r>
            <a:endParaRPr lang="pt-BR" sz="1600" b="1" dirty="0">
              <a:solidFill>
                <a:schemeClr val="tx2"/>
              </a:solidFill>
            </a:endParaRPr>
          </a:p>
          <a:p>
            <a:pPr marL="0" indent="0">
              <a:buNone/>
            </a:pPr>
            <a:endParaRPr lang="pt-BR" sz="1600" dirty="0"/>
          </a:p>
          <a:p>
            <a:pPr marL="0" indent="0">
              <a:buNone/>
            </a:pPr>
            <a:r>
              <a:rPr lang="pt-BR" sz="1600" dirty="0" smtClean="0"/>
              <a:t>Observe que </a:t>
            </a:r>
            <a:r>
              <a:rPr lang="pt-BR" sz="1600" dirty="0"/>
              <a:t>a Necessidade de Capital de Giro representa a </a:t>
            </a:r>
            <a:r>
              <a:rPr lang="pt-BR" sz="1600" dirty="0" err="1"/>
              <a:t>diferença</a:t>
            </a:r>
            <a:r>
              <a:rPr lang="pt-BR" sz="1600" dirty="0"/>
              <a:t> entre o montante de recursos aplicados em capital de giro menos o total dos recursos que a empresa consegue para financiar o capital de giro</a:t>
            </a:r>
            <a:r>
              <a:rPr lang="pt-BR" sz="1600" dirty="0" smtClean="0"/>
              <a:t>.</a:t>
            </a:r>
            <a:endParaRPr lang="pt-BR" sz="1600" dirty="0"/>
          </a:p>
          <a:p>
            <a:pPr marL="342900" indent="-342900">
              <a:buFont typeface="+mj-lt"/>
              <a:buAutoNum type="arabicPeriod"/>
            </a:pPr>
            <a:endParaRPr lang="pt-BR" sz="1600" dirty="0" smtClean="0"/>
          </a:p>
          <a:p>
            <a:pPr marL="0" indent="0">
              <a:buNone/>
            </a:pPr>
            <a:r>
              <a:rPr lang="pt-BR" sz="1600" b="1" dirty="0" smtClean="0"/>
              <a:t>Veja um exemplo.</a:t>
            </a:r>
          </a:p>
          <a:p>
            <a:endParaRPr lang="pt-BR" sz="1600" dirty="0"/>
          </a:p>
        </p:txBody>
      </p:sp>
      <p:pic>
        <p:nvPicPr>
          <p:cNvPr id="5" name="Picture 4" descr="Captura de Tela 2013-09-01 às 18.55.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956" y="4392902"/>
            <a:ext cx="3867856" cy="2465098"/>
          </a:xfrm>
          <a:prstGeom prst="rect">
            <a:avLst/>
          </a:prstGeom>
        </p:spPr>
      </p:pic>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288168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Para </a:t>
            </a:r>
            <a:r>
              <a:rPr lang="en-US" sz="2800" dirty="0" err="1" smtClean="0"/>
              <a:t>cada</a:t>
            </a:r>
            <a:r>
              <a:rPr lang="en-US" sz="2800" dirty="0" smtClean="0"/>
              <a:t> </a:t>
            </a:r>
            <a:r>
              <a:rPr lang="en-US" sz="2800" dirty="0" err="1" smtClean="0"/>
              <a:t>negócio</a:t>
            </a:r>
            <a:r>
              <a:rPr lang="en-US" sz="2800" dirty="0" smtClean="0"/>
              <a:t>, </a:t>
            </a:r>
            <a:r>
              <a:rPr lang="en-US" sz="2800" dirty="0" err="1" smtClean="0"/>
              <a:t>informações</a:t>
            </a:r>
            <a:r>
              <a:rPr lang="en-US" sz="2800" dirty="0" smtClean="0"/>
              <a:t> </a:t>
            </a:r>
            <a:r>
              <a:rPr lang="en-US" sz="2800" dirty="0" err="1" smtClean="0"/>
              <a:t>diferentes</a:t>
            </a:r>
            <a:r>
              <a:rPr lang="en-US" sz="2800" dirty="0" smtClean="0"/>
              <a:t> </a:t>
            </a:r>
            <a:endParaRPr lang="en-US" sz="2800" dirty="0"/>
          </a:p>
        </p:txBody>
      </p:sp>
      <p:sp>
        <p:nvSpPr>
          <p:cNvPr id="3" name="Content Placeholder 2"/>
          <p:cNvSpPr>
            <a:spLocks noGrp="1"/>
          </p:cNvSpPr>
          <p:nvPr>
            <p:ph idx="1"/>
          </p:nvPr>
        </p:nvSpPr>
        <p:spPr/>
        <p:txBody>
          <a:bodyPr>
            <a:normAutofit/>
          </a:bodyPr>
          <a:lstStyle/>
          <a:p>
            <a:pPr marL="0" indent="0">
              <a:buNone/>
            </a:pPr>
            <a:r>
              <a:rPr lang="pt-BR" sz="1800" dirty="0" smtClean="0"/>
              <a:t>Caso o seu negócio seja um comércio varejista, você deve estar pensando “não preciso de matérias-primas nem de produtos acabados, o que a loja tem é estoque de mercadorias”. </a:t>
            </a:r>
          </a:p>
          <a:p>
            <a:pPr marL="0" indent="0">
              <a:buNone/>
            </a:pPr>
            <a:endParaRPr lang="pt-BR" sz="1800" dirty="0"/>
          </a:p>
          <a:p>
            <a:pPr marL="0" indent="0">
              <a:buNone/>
            </a:pPr>
            <a:r>
              <a:rPr lang="pt-BR" sz="1800" dirty="0" smtClean="0"/>
              <a:t>Nesse caso, basta você utilizar somente as contas de capital de giro de que a sua empresa precisa, ou seja: o comércio precisa de capital de giro para financiar clientes (vendas a prazo) e financiar estoques. </a:t>
            </a:r>
          </a:p>
        </p:txBody>
      </p:sp>
      <p:sp>
        <p:nvSpPr>
          <p:cNvPr id="4" name="Rectangle 3"/>
          <p:cNvSpPr/>
          <p:nvPr/>
        </p:nvSpPr>
        <p:spPr>
          <a:xfrm>
            <a:off x="633809" y="3854321"/>
            <a:ext cx="7761025" cy="26226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a:t>
            </a:r>
            <a:r>
              <a:rPr lang="en-US" sz="1400" dirty="0" err="1" smtClean="0">
                <a:solidFill>
                  <a:schemeClr val="bg1"/>
                </a:solidFill>
              </a:rPr>
              <a:t>esquemática</a:t>
            </a:r>
            <a:endParaRPr lang="en-US" sz="1400" dirty="0" smtClean="0">
              <a:solidFill>
                <a:schemeClr val="bg1"/>
              </a:solidFill>
            </a:endParaRPr>
          </a:p>
          <a:p>
            <a:pPr algn="ctr"/>
            <a:endParaRPr lang="en-US" sz="1400" dirty="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16219785"/>
              </p:ext>
            </p:extLst>
          </p:nvPr>
        </p:nvGraphicFramePr>
        <p:xfrm>
          <a:off x="839004" y="5139173"/>
          <a:ext cx="7175452" cy="1226220"/>
        </p:xfrm>
        <a:graphic>
          <a:graphicData uri="http://schemas.openxmlformats.org/drawingml/2006/table">
            <a:tbl>
              <a:tblPr firstRow="1" bandRow="1">
                <a:tableStyleId>{5C22544A-7EE6-4342-B048-85BDC9FD1C3A}</a:tableStyleId>
              </a:tblPr>
              <a:tblGrid>
                <a:gridCol w="2431010"/>
                <a:gridCol w="408752"/>
                <a:gridCol w="2715281"/>
                <a:gridCol w="336791"/>
                <a:gridCol w="1283618"/>
              </a:tblGrid>
              <a:tr h="1226220">
                <a:tc>
                  <a:txBody>
                    <a:bodyPr/>
                    <a:lstStyle/>
                    <a:p>
                      <a:r>
                        <a:rPr lang="en-US" sz="1200" dirty="0" smtClean="0">
                          <a:solidFill>
                            <a:schemeClr val="bg1"/>
                          </a:solidFill>
                        </a:rPr>
                        <a:t>Uma </a:t>
                      </a:r>
                      <a:r>
                        <a:rPr lang="en-US" sz="1200" dirty="0" err="1" smtClean="0">
                          <a:solidFill>
                            <a:schemeClr val="bg1"/>
                          </a:solidFill>
                        </a:rPr>
                        <a:t>arara</a:t>
                      </a:r>
                      <a:r>
                        <a:rPr lang="en-US" sz="1200" dirty="0" smtClean="0">
                          <a:solidFill>
                            <a:schemeClr val="bg1"/>
                          </a:solidFill>
                        </a:rPr>
                        <a:t> de </a:t>
                      </a:r>
                      <a:r>
                        <a:rPr lang="en-US" sz="1200" dirty="0" err="1" smtClean="0">
                          <a:solidFill>
                            <a:schemeClr val="bg1"/>
                          </a:solidFill>
                        </a:rPr>
                        <a:t>roupas</a:t>
                      </a:r>
                      <a:r>
                        <a:rPr lang="en-US" sz="1200" dirty="0" smtClean="0">
                          <a:solidFill>
                            <a:schemeClr val="bg1"/>
                          </a:solidFill>
                        </a:rPr>
                        <a:t> e </a:t>
                      </a:r>
                      <a:r>
                        <a:rPr lang="en-US" sz="1200" dirty="0" err="1" smtClean="0">
                          <a:solidFill>
                            <a:schemeClr val="bg1"/>
                          </a:solidFill>
                        </a:rPr>
                        <a:t>uma</a:t>
                      </a:r>
                      <a:r>
                        <a:rPr lang="en-US" sz="1200" dirty="0" smtClean="0">
                          <a:solidFill>
                            <a:schemeClr val="bg1"/>
                          </a:solidFill>
                        </a:rPr>
                        <a:t> </a:t>
                      </a:r>
                      <a:r>
                        <a:rPr lang="en-US" sz="1200" dirty="0" err="1" smtClean="0">
                          <a:solidFill>
                            <a:schemeClr val="bg1"/>
                          </a:solidFill>
                        </a:rPr>
                        <a:t>folha</a:t>
                      </a:r>
                      <a:r>
                        <a:rPr lang="en-US" sz="1200" dirty="0" smtClean="0">
                          <a:solidFill>
                            <a:schemeClr val="bg1"/>
                          </a:solidFill>
                        </a:rPr>
                        <a:t> </a:t>
                      </a:r>
                      <a:r>
                        <a:rPr lang="en-US" sz="1200" dirty="0" err="1" smtClean="0">
                          <a:solidFill>
                            <a:schemeClr val="bg1"/>
                          </a:solidFill>
                        </a:rPr>
                        <a:t>escrito</a:t>
                      </a:r>
                      <a:r>
                        <a:rPr lang="en-US" sz="1200" dirty="0" smtClean="0">
                          <a:solidFill>
                            <a:schemeClr val="bg1"/>
                          </a:solidFill>
                        </a:rPr>
                        <a:t> </a:t>
                      </a:r>
                      <a:r>
                        <a:rPr lang="en-US" sz="1200" dirty="0" err="1" smtClean="0">
                          <a:solidFill>
                            <a:schemeClr val="bg1"/>
                          </a:solidFill>
                        </a:rPr>
                        <a:t>Vendas</a:t>
                      </a:r>
                      <a:r>
                        <a:rPr lang="en-US" sz="1200" dirty="0" smtClean="0">
                          <a:solidFill>
                            <a:schemeClr val="bg1"/>
                          </a:solidFill>
                        </a:rPr>
                        <a:t> a </a:t>
                      </a:r>
                      <a:r>
                        <a:rPr lang="en-US" sz="1200" dirty="0" err="1" smtClean="0">
                          <a:solidFill>
                            <a:schemeClr val="bg1"/>
                          </a:solidFill>
                        </a:rPr>
                        <a:t>prazo</a:t>
                      </a:r>
                      <a:r>
                        <a:rPr lang="en-US" sz="1200" dirty="0" smtClean="0">
                          <a:solidFill>
                            <a:schemeClr val="bg1"/>
                          </a:solidFill>
                        </a:rPr>
                        <a:t> (com </a:t>
                      </a:r>
                      <a:r>
                        <a:rPr lang="en-US" sz="1200" dirty="0" err="1" smtClean="0">
                          <a:solidFill>
                            <a:schemeClr val="bg1"/>
                          </a:solidFill>
                        </a:rPr>
                        <a:t>nomes</a:t>
                      </a:r>
                      <a:r>
                        <a:rPr lang="en-US" sz="1200" dirty="0" smtClean="0">
                          <a:solidFill>
                            <a:schemeClr val="bg1"/>
                          </a:solidFill>
                        </a:rPr>
                        <a:t> de </a:t>
                      </a:r>
                      <a:r>
                        <a:rPr lang="en-US" sz="1200" dirty="0" err="1" smtClean="0">
                          <a:solidFill>
                            <a:schemeClr val="bg1"/>
                          </a:solidFill>
                        </a:rPr>
                        <a:t>mulheres</a:t>
                      </a:r>
                      <a:r>
                        <a:rPr lang="en-US" sz="1200" dirty="0" smtClean="0">
                          <a:solidFill>
                            <a:schemeClr val="bg1"/>
                          </a:solidFill>
                        </a:rPr>
                        <a:t> e </a:t>
                      </a:r>
                      <a:r>
                        <a:rPr lang="en-US" sz="1200" dirty="0" err="1" smtClean="0">
                          <a:solidFill>
                            <a:schemeClr val="bg1"/>
                          </a:solidFill>
                        </a:rPr>
                        <a:t>valores</a:t>
                      </a:r>
                      <a:r>
                        <a:rPr lang="en-US" sz="1200" dirty="0" smtClean="0">
                          <a:solidFill>
                            <a:schemeClr val="bg1"/>
                          </a:solidFill>
                        </a:rPr>
                        <a:t> </a:t>
                      </a:r>
                      <a:r>
                        <a:rPr lang="en-US" sz="1200" dirty="0" err="1" smtClean="0">
                          <a:solidFill>
                            <a:schemeClr val="bg1"/>
                          </a:solidFill>
                        </a:rPr>
                        <a:t>ao</a:t>
                      </a:r>
                      <a:r>
                        <a:rPr lang="en-US" sz="1200" dirty="0" smtClean="0">
                          <a:solidFill>
                            <a:schemeClr val="bg1"/>
                          </a:solidFill>
                        </a:rPr>
                        <a:t> </a:t>
                      </a:r>
                      <a:r>
                        <a:rPr lang="en-US" sz="1200" dirty="0" err="1" smtClean="0">
                          <a:solidFill>
                            <a:schemeClr val="bg1"/>
                          </a:solidFill>
                        </a:rPr>
                        <a:t>lado</a:t>
                      </a:r>
                      <a:endParaRPr lang="pt-BR" sz="1200" dirty="0"/>
                    </a:p>
                  </a:txBody>
                  <a:tcPr/>
                </a:tc>
                <a:tc>
                  <a:txBody>
                    <a:bodyPr/>
                    <a:lstStyle/>
                    <a:p>
                      <a:r>
                        <a:rPr lang="pt-BR" sz="1200" dirty="0" smtClean="0"/>
                        <a:t>-</a:t>
                      </a:r>
                      <a:endParaRPr lang="pt-BR" sz="1200" dirty="0"/>
                    </a:p>
                  </a:txBody>
                  <a:tcPr/>
                </a:tc>
                <a:tc>
                  <a:txBody>
                    <a:bodyPr/>
                    <a:lstStyle/>
                    <a:p>
                      <a:r>
                        <a:rPr lang="pt-BR" sz="1200" dirty="0" smtClean="0"/>
                        <a:t>Telefone</a:t>
                      </a:r>
                    </a:p>
                    <a:p>
                      <a:r>
                        <a:rPr lang="pt-BR" sz="1200" dirty="0" smtClean="0"/>
                        <a:t>Boletos </a:t>
                      </a:r>
                    </a:p>
                    <a:p>
                      <a:r>
                        <a:rPr lang="pt-BR" sz="1200" dirty="0" smtClean="0"/>
                        <a:t>Funcionário</a:t>
                      </a:r>
                      <a:r>
                        <a:rPr lang="pt-BR" sz="1200" baseline="0" dirty="0" smtClean="0"/>
                        <a:t> </a:t>
                      </a:r>
                    </a:p>
                    <a:p>
                      <a:r>
                        <a:rPr lang="pt-BR" sz="1200" baseline="0" dirty="0" smtClean="0"/>
                        <a:t>E um caminhão </a:t>
                      </a:r>
                    </a:p>
                    <a:p>
                      <a:r>
                        <a:rPr lang="pt-BR" sz="1200" baseline="0" dirty="0" smtClean="0"/>
                        <a:t>(todos com um cifrão em cima)</a:t>
                      </a:r>
                    </a:p>
                  </a:txBody>
                  <a:tcPr/>
                </a:tc>
                <a:tc>
                  <a:txBody>
                    <a:bodyPr/>
                    <a:lstStyle/>
                    <a:p>
                      <a:r>
                        <a:rPr lang="pt-BR" sz="1200" dirty="0" smtClean="0"/>
                        <a:t>=</a:t>
                      </a:r>
                      <a:endParaRPr lang="pt-BR"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bg1"/>
                          </a:solidFill>
                        </a:rPr>
                        <a:t>Necessidade</a:t>
                      </a:r>
                      <a:r>
                        <a:rPr lang="en-US" sz="1200" dirty="0" smtClean="0">
                          <a:solidFill>
                            <a:schemeClr val="bg1"/>
                          </a:solidFill>
                        </a:rPr>
                        <a:t> de Capital de </a:t>
                      </a:r>
                      <a:r>
                        <a:rPr lang="en-US" sz="1200" dirty="0" err="1" smtClean="0">
                          <a:solidFill>
                            <a:schemeClr val="bg1"/>
                          </a:solidFill>
                        </a:rPr>
                        <a:t>Giro</a:t>
                      </a:r>
                      <a:endParaRPr lang="en-US" sz="1200" dirty="0" smtClean="0">
                        <a:solidFill>
                          <a:schemeClr val="bg1"/>
                        </a:solidFill>
                      </a:endParaRPr>
                    </a:p>
                    <a:p>
                      <a:endParaRPr lang="pt-BR" sz="1200" dirty="0"/>
                    </a:p>
                  </a:txBody>
                  <a:tcPr/>
                </a:tc>
              </a:tr>
            </a:tbl>
          </a:graphicData>
        </a:graphic>
      </p:graphicFrame>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6</a:t>
            </a:r>
            <a:endParaRPr lang="pt-BR" dirty="0">
              <a:solidFill>
                <a:srgbClr val="EEECE1"/>
              </a:solidFill>
            </a:endParaRPr>
          </a:p>
        </p:txBody>
      </p:sp>
    </p:spTree>
    <p:extLst>
      <p:ext uri="{BB962C8B-B14F-4D97-AF65-F5344CB8AC3E}">
        <p14:creationId xmlns:p14="http://schemas.microsoft.com/office/powerpoint/2010/main" val="72927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R</a:t>
            </a:r>
            <a:r>
              <a:rPr lang="en-US" sz="2800" dirty="0" err="1" smtClean="0"/>
              <a:t>eflexos</a:t>
            </a:r>
            <a:r>
              <a:rPr lang="en-US" sz="2800" dirty="0" smtClean="0"/>
              <a:t> </a:t>
            </a:r>
            <a:r>
              <a:rPr lang="en-US" sz="2800" dirty="0" err="1"/>
              <a:t>na</a:t>
            </a:r>
            <a:r>
              <a:rPr lang="en-US" sz="2800" dirty="0"/>
              <a:t> </a:t>
            </a:r>
            <a:r>
              <a:rPr lang="en-US" sz="2800" dirty="0" err="1"/>
              <a:t>Necessidade</a:t>
            </a:r>
            <a:r>
              <a:rPr lang="en-US" sz="2800" dirty="0"/>
              <a:t> de Capital de </a:t>
            </a:r>
            <a:r>
              <a:rPr lang="en-US" sz="2800" dirty="0" err="1"/>
              <a:t>Giro</a:t>
            </a:r>
            <a:r>
              <a:rPr lang="en-US" sz="2800" dirty="0"/>
              <a:t> - NCG </a:t>
            </a:r>
          </a:p>
        </p:txBody>
      </p:sp>
      <p:sp>
        <p:nvSpPr>
          <p:cNvPr id="3" name="Content Placeholder 2"/>
          <p:cNvSpPr>
            <a:spLocks noGrp="1"/>
          </p:cNvSpPr>
          <p:nvPr>
            <p:ph idx="1"/>
          </p:nvPr>
        </p:nvSpPr>
        <p:spPr>
          <a:xfrm>
            <a:off x="457200" y="1600200"/>
            <a:ext cx="8229600" cy="1232055"/>
          </a:xfrm>
        </p:spPr>
        <p:txBody>
          <a:bodyPr>
            <a:normAutofit/>
          </a:bodyPr>
          <a:lstStyle/>
          <a:p>
            <a:pPr marL="0" indent="0">
              <a:buNone/>
            </a:pPr>
            <a:r>
              <a:rPr lang="pt-BR" sz="1800" dirty="0" smtClean="0"/>
              <a:t>Algumas ações podem gerar alterações na sua Necessidade de Capital de Giro. Ela poderá aumentar ou diminuir dependo das medidas que você tomar enquanto administrador da sua empresa. Observe a relação:</a:t>
            </a:r>
          </a:p>
          <a:p>
            <a:pPr marL="0" indent="0">
              <a:buNone/>
            </a:pPr>
            <a:endParaRPr lang="pt-BR" sz="1800" dirty="0" smtClean="0"/>
          </a:p>
        </p:txBody>
      </p:sp>
      <p:sp>
        <p:nvSpPr>
          <p:cNvPr id="5" name="TextBox 4"/>
          <p:cNvSpPr txBox="1"/>
          <p:nvPr/>
        </p:nvSpPr>
        <p:spPr>
          <a:xfrm>
            <a:off x="759111" y="3036644"/>
            <a:ext cx="4627656" cy="2308324"/>
          </a:xfrm>
          <a:prstGeom prst="rect">
            <a:avLst/>
          </a:prstGeom>
          <a:noFill/>
        </p:spPr>
        <p:txBody>
          <a:bodyPr wrap="square" rtlCol="0">
            <a:spAutoFit/>
          </a:bodyPr>
          <a:lstStyle/>
          <a:p>
            <a:r>
              <a:rPr lang="pt-BR" b="1" dirty="0"/>
              <a:t>Aumenta </a:t>
            </a:r>
            <a:r>
              <a:rPr lang="pt-BR" b="1" dirty="0" smtClean="0"/>
              <a:t>NCG</a:t>
            </a:r>
            <a:endParaRPr lang="pt-BR" b="1" dirty="0"/>
          </a:p>
          <a:p>
            <a:pPr marL="285750" indent="-285750">
              <a:buFont typeface="Arial"/>
              <a:buChar char="•"/>
            </a:pPr>
            <a:r>
              <a:rPr lang="pt-BR" dirty="0"/>
              <a:t>Aumentar os prazos de recebimentos ou os prazos de estoques. </a:t>
            </a:r>
          </a:p>
          <a:p>
            <a:pPr marL="285750" indent="-285750">
              <a:buFont typeface="Arial"/>
              <a:buChar char="•"/>
            </a:pPr>
            <a:r>
              <a:rPr lang="pt-BR" dirty="0"/>
              <a:t>Reduzir os prazos de pagamentos (fornecedores, impostos, etc.). </a:t>
            </a:r>
          </a:p>
          <a:p>
            <a:pPr marL="285750" indent="-285750">
              <a:buFont typeface="Arial"/>
              <a:buChar char="•"/>
            </a:pPr>
            <a:r>
              <a:rPr lang="pt-BR" dirty="0"/>
              <a:t>Aumentar as vendas, principalmente, em épocas de picos. </a:t>
            </a:r>
          </a:p>
          <a:p>
            <a:endParaRPr lang="pt-BR" dirty="0"/>
          </a:p>
        </p:txBody>
      </p:sp>
      <p:sp>
        <p:nvSpPr>
          <p:cNvPr id="7"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484139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R</a:t>
            </a:r>
            <a:r>
              <a:rPr lang="en-US" sz="2800" dirty="0" err="1" smtClean="0"/>
              <a:t>eflexos</a:t>
            </a:r>
            <a:r>
              <a:rPr lang="en-US" sz="2800" dirty="0" smtClean="0"/>
              <a:t> </a:t>
            </a:r>
            <a:r>
              <a:rPr lang="en-US" sz="2800" dirty="0" err="1"/>
              <a:t>na</a:t>
            </a:r>
            <a:r>
              <a:rPr lang="en-US" sz="2800" dirty="0"/>
              <a:t> </a:t>
            </a:r>
            <a:r>
              <a:rPr lang="en-US" sz="2800" dirty="0" err="1"/>
              <a:t>Necessidade</a:t>
            </a:r>
            <a:r>
              <a:rPr lang="en-US" sz="2800" dirty="0"/>
              <a:t> de Capital de </a:t>
            </a:r>
            <a:r>
              <a:rPr lang="en-US" sz="2800" dirty="0" err="1"/>
              <a:t>Giro</a:t>
            </a:r>
            <a:r>
              <a:rPr lang="en-US" sz="2800" dirty="0"/>
              <a:t> - NCG </a:t>
            </a:r>
          </a:p>
        </p:txBody>
      </p:sp>
      <p:sp>
        <p:nvSpPr>
          <p:cNvPr id="3" name="Content Placeholder 2"/>
          <p:cNvSpPr>
            <a:spLocks noGrp="1"/>
          </p:cNvSpPr>
          <p:nvPr>
            <p:ph idx="1"/>
          </p:nvPr>
        </p:nvSpPr>
        <p:spPr>
          <a:xfrm>
            <a:off x="457200" y="1600200"/>
            <a:ext cx="8229600" cy="1232055"/>
          </a:xfrm>
        </p:spPr>
        <p:txBody>
          <a:bodyPr>
            <a:normAutofit/>
          </a:bodyPr>
          <a:lstStyle/>
          <a:p>
            <a:pPr marL="0" indent="0">
              <a:buNone/>
            </a:pPr>
            <a:r>
              <a:rPr lang="pt-BR" sz="1800" dirty="0"/>
              <a:t>Algumas ações podem gerar alterações na sua Necessidade de Capital de Giro. Ela poderá aumentar ou diminuir dependo das medidas que você tomar enquanto administrador da sua empresa. Observe a relação:</a:t>
            </a:r>
          </a:p>
          <a:p>
            <a:pPr marL="0" indent="0">
              <a:buNone/>
            </a:pPr>
            <a:endParaRPr lang="pt-BR" sz="1800" dirty="0"/>
          </a:p>
        </p:txBody>
      </p:sp>
      <p:sp>
        <p:nvSpPr>
          <p:cNvPr id="6" name="TextBox 5"/>
          <p:cNvSpPr txBox="1"/>
          <p:nvPr/>
        </p:nvSpPr>
        <p:spPr>
          <a:xfrm>
            <a:off x="4443354" y="2919850"/>
            <a:ext cx="3950660" cy="2862323"/>
          </a:xfrm>
          <a:prstGeom prst="rect">
            <a:avLst/>
          </a:prstGeom>
          <a:noFill/>
        </p:spPr>
        <p:txBody>
          <a:bodyPr wrap="square" rtlCol="0">
            <a:spAutoFit/>
          </a:bodyPr>
          <a:lstStyle/>
          <a:p>
            <a:r>
              <a:rPr lang="pt-BR" b="1" dirty="0" smtClean="0"/>
              <a:t>Diminui NCG</a:t>
            </a:r>
            <a:endParaRPr lang="pt-BR" b="1" dirty="0"/>
          </a:p>
          <a:p>
            <a:pPr marL="285750" indent="-285750">
              <a:buFont typeface="Arial"/>
              <a:buChar char="•"/>
            </a:pPr>
            <a:r>
              <a:rPr lang="pt-BR" dirty="0"/>
              <a:t>Reduzir os prazos de recebimentos das vendas.</a:t>
            </a:r>
          </a:p>
          <a:p>
            <a:pPr marL="285750" indent="-285750">
              <a:buFont typeface="Arial"/>
              <a:buChar char="•"/>
            </a:pPr>
            <a:r>
              <a:rPr lang="pt-BR" dirty="0"/>
              <a:t>Reduzir os prazos de estocagem  </a:t>
            </a:r>
          </a:p>
          <a:p>
            <a:pPr marL="285750" indent="-285750">
              <a:buFont typeface="Arial"/>
              <a:buChar char="•"/>
            </a:pPr>
            <a:r>
              <a:rPr lang="pt-BR" dirty="0" smtClean="0"/>
              <a:t>Conseguir </a:t>
            </a:r>
            <a:r>
              <a:rPr lang="pt-BR" dirty="0"/>
              <a:t>aumentar os prazos de pagamentos, principalmente, junto aos fornecedores. </a:t>
            </a:r>
          </a:p>
          <a:p>
            <a:endParaRPr lang="pt-BR" dirty="0"/>
          </a:p>
          <a:p>
            <a:endParaRPr lang="pt-BR" dirty="0"/>
          </a:p>
          <a:p>
            <a:endParaRPr lang="pt-BR" dirty="0"/>
          </a:p>
        </p:txBody>
      </p:sp>
      <p:sp>
        <p:nvSpPr>
          <p:cNvPr id="7"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861482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Encerramento</a:t>
            </a:r>
            <a:endParaRPr lang="en-US" sz="2800" dirty="0"/>
          </a:p>
        </p:txBody>
      </p:sp>
      <p:sp>
        <p:nvSpPr>
          <p:cNvPr id="3" name="Content Placeholder 2"/>
          <p:cNvSpPr>
            <a:spLocks noGrp="1"/>
          </p:cNvSpPr>
          <p:nvPr>
            <p:ph idx="1"/>
          </p:nvPr>
        </p:nvSpPr>
        <p:spPr>
          <a:xfrm>
            <a:off x="457200" y="1600200"/>
            <a:ext cx="5352917" cy="4876800"/>
          </a:xfrm>
        </p:spPr>
        <p:txBody>
          <a:bodyPr>
            <a:normAutofit/>
          </a:bodyPr>
          <a:lstStyle/>
          <a:p>
            <a:pPr marL="0" indent="0">
              <a:buNone/>
            </a:pPr>
            <a:r>
              <a:rPr lang="pt-BR" sz="1800" dirty="0" smtClean="0"/>
              <a:t>Nesta parada você conheceu como calcular a Necessidade de Capital de Giro e agora você pode estar se questionando: Como posso saber se a empresa tem capital de giro suficiente para o negócio? Na próxima parada você irá elaborar um fluxo de caixa para responder essa questão. </a:t>
            </a:r>
          </a:p>
          <a:p>
            <a:pPr marL="0" indent="0">
              <a:buNone/>
            </a:pPr>
            <a:endParaRPr lang="pt-BR" sz="1800" dirty="0" smtClean="0"/>
          </a:p>
          <a:p>
            <a:pPr marL="0" indent="0">
              <a:buNone/>
            </a:pPr>
            <a:r>
              <a:rPr lang="pt-BR" sz="1800" dirty="0" smtClean="0"/>
              <a:t>Vá até a próxima parada e descubra.</a:t>
            </a:r>
            <a:endParaRPr lang="pt-BR" sz="1800" dirty="0"/>
          </a:p>
        </p:txBody>
      </p:sp>
      <p:sp>
        <p:nvSpPr>
          <p:cNvPr id="4" name="Rectangle 3"/>
          <p:cNvSpPr/>
          <p:nvPr/>
        </p:nvSpPr>
        <p:spPr>
          <a:xfrm>
            <a:off x="6152563" y="1600200"/>
            <a:ext cx="2534237" cy="28668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FFFFFF"/>
                </a:solidFill>
              </a:rPr>
              <a:t>Ilustradoção</a:t>
            </a:r>
            <a:r>
              <a:rPr lang="en-US" sz="1400" dirty="0" smtClean="0">
                <a:solidFill>
                  <a:srgbClr val="FFFFFF"/>
                </a:solidFill>
              </a:rPr>
              <a:t> do </a:t>
            </a:r>
            <a:r>
              <a:rPr lang="en-US" sz="1400" dirty="0" err="1" smtClean="0">
                <a:solidFill>
                  <a:srgbClr val="FFFFFF"/>
                </a:solidFill>
              </a:rPr>
              <a:t>potencial</a:t>
            </a:r>
            <a:r>
              <a:rPr lang="en-US" sz="1400" dirty="0" smtClean="0">
                <a:solidFill>
                  <a:srgbClr val="FFFFFF"/>
                </a:solidFill>
              </a:rPr>
              <a:t> </a:t>
            </a:r>
            <a:r>
              <a:rPr lang="en-US" sz="1400" dirty="0" err="1" smtClean="0">
                <a:solidFill>
                  <a:srgbClr val="FFFFFF"/>
                </a:solidFill>
              </a:rPr>
              <a:t>em</a:t>
            </a:r>
            <a:r>
              <a:rPr lang="en-US" sz="1400" dirty="0" smtClean="0">
                <a:solidFill>
                  <a:srgbClr val="FFFFFF"/>
                </a:solidFill>
              </a:rPr>
              <a:t> </a:t>
            </a:r>
            <a:r>
              <a:rPr lang="en-US" sz="1400" dirty="0" err="1" smtClean="0">
                <a:solidFill>
                  <a:srgbClr val="FFFFFF"/>
                </a:solidFill>
              </a:rPr>
              <a:t>empreendedor</a:t>
            </a:r>
            <a:r>
              <a:rPr lang="en-US" sz="1400" dirty="0" smtClean="0">
                <a:solidFill>
                  <a:srgbClr val="FFFFFF"/>
                </a:solidFill>
              </a:rPr>
              <a:t> </a:t>
            </a:r>
            <a:r>
              <a:rPr lang="en-US" sz="1400" dirty="0" err="1" smtClean="0">
                <a:solidFill>
                  <a:srgbClr val="FFFFFF"/>
                </a:solidFill>
              </a:rPr>
              <a:t>segurando</a:t>
            </a:r>
            <a:r>
              <a:rPr lang="en-US" sz="1400" dirty="0" smtClean="0">
                <a:solidFill>
                  <a:srgbClr val="FFFFFF"/>
                </a:solidFill>
              </a:rPr>
              <a:t> </a:t>
            </a:r>
            <a:r>
              <a:rPr lang="en-US" sz="1400" dirty="0" err="1" smtClean="0">
                <a:solidFill>
                  <a:srgbClr val="FFFFFF"/>
                </a:solidFill>
              </a:rPr>
              <a:t>uma</a:t>
            </a:r>
            <a:r>
              <a:rPr lang="en-US" sz="1400" dirty="0" smtClean="0">
                <a:solidFill>
                  <a:srgbClr val="FFFFFF"/>
                </a:solidFill>
              </a:rPr>
              <a:t> </a:t>
            </a:r>
            <a:r>
              <a:rPr lang="en-US" sz="1400" dirty="0" err="1" smtClean="0">
                <a:solidFill>
                  <a:srgbClr val="FFFFFF"/>
                </a:solidFill>
              </a:rPr>
              <a:t>calculadora</a:t>
            </a:r>
            <a:r>
              <a:rPr lang="en-US" sz="1400" dirty="0">
                <a:solidFill>
                  <a:srgbClr val="FFFFFF"/>
                </a:solidFill>
              </a:rPr>
              <a:t> </a:t>
            </a:r>
            <a:r>
              <a:rPr lang="en-US" sz="1400" dirty="0" smtClean="0">
                <a:solidFill>
                  <a:srgbClr val="FFFFFF"/>
                </a:solidFill>
              </a:rPr>
              <a:t>e um </a:t>
            </a:r>
            <a:r>
              <a:rPr lang="en-US" sz="1400" dirty="0" err="1" smtClean="0">
                <a:solidFill>
                  <a:srgbClr val="FFFFFF"/>
                </a:solidFill>
              </a:rPr>
              <a:t>balão</a:t>
            </a:r>
            <a:r>
              <a:rPr lang="en-US" sz="1400" dirty="0" smtClean="0">
                <a:solidFill>
                  <a:srgbClr val="FFFFFF"/>
                </a:solidFill>
              </a:rPr>
              <a:t> de </a:t>
            </a:r>
            <a:r>
              <a:rPr lang="en-US" sz="1400" dirty="0" err="1" smtClean="0">
                <a:solidFill>
                  <a:srgbClr val="FFFFFF"/>
                </a:solidFill>
              </a:rPr>
              <a:t>pensamento</a:t>
            </a:r>
            <a:r>
              <a:rPr lang="en-US" sz="1400" dirty="0" smtClean="0">
                <a:solidFill>
                  <a:srgbClr val="FFFFFF"/>
                </a:solidFill>
              </a:rPr>
              <a:t>: </a:t>
            </a:r>
            <a:r>
              <a:rPr lang="en-US" sz="1400" dirty="0" err="1" smtClean="0">
                <a:solidFill>
                  <a:srgbClr val="FFFFFF"/>
                </a:solidFill>
              </a:rPr>
              <a:t>Fluxo</a:t>
            </a:r>
            <a:r>
              <a:rPr lang="en-US" sz="1400" dirty="0" smtClean="0">
                <a:solidFill>
                  <a:srgbClr val="FFFFFF"/>
                </a:solidFill>
              </a:rPr>
              <a:t> de </a:t>
            </a:r>
            <a:r>
              <a:rPr lang="en-US" sz="1400" dirty="0" err="1" smtClean="0">
                <a:solidFill>
                  <a:srgbClr val="FFFFFF"/>
                </a:solidFill>
              </a:rPr>
              <a:t>Caixa</a:t>
            </a:r>
            <a:r>
              <a:rPr lang="en-US" sz="1400" dirty="0" smtClean="0">
                <a:solidFill>
                  <a:srgbClr val="FFFFFF"/>
                </a:solidFill>
              </a:rPr>
              <a:t>?</a:t>
            </a:r>
          </a:p>
          <a:p>
            <a:pPr algn="ctr"/>
            <a:r>
              <a:rPr lang="en-US" sz="1400" dirty="0" smtClean="0">
                <a:solidFill>
                  <a:srgbClr val="FFFFFF"/>
                </a:solidFill>
              </a:rPr>
              <a:t>15x18cm</a:t>
            </a:r>
            <a:endParaRPr lang="en-US" sz="1400" dirty="0">
              <a:solidFill>
                <a:srgbClr val="FFFFFF"/>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5: </a:t>
            </a:r>
            <a:r>
              <a:rPr lang="pt-BR" dirty="0" smtClean="0">
                <a:solidFill>
                  <a:srgbClr val="EEECE1"/>
                </a:solidFill>
              </a:rPr>
              <a:t>Tela 8</a:t>
            </a:r>
            <a:endParaRPr lang="pt-BR" dirty="0">
              <a:solidFill>
                <a:srgbClr val="EEECE1"/>
              </a:solidFill>
            </a:endParaRPr>
          </a:p>
        </p:txBody>
      </p:sp>
    </p:spTree>
    <p:extLst>
      <p:ext uri="{BB962C8B-B14F-4D97-AF65-F5344CB8AC3E}">
        <p14:creationId xmlns:p14="http://schemas.microsoft.com/office/powerpoint/2010/main" val="623673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6</a:t>
            </a:r>
            <a:r>
              <a:rPr lang="pt-BR" sz="2700" dirty="0" smtClean="0"/>
              <a:t>:</a:t>
            </a:r>
            <a:r>
              <a:rPr lang="pt-BR" sz="2700" dirty="0"/>
              <a:t/>
            </a:r>
            <a:br>
              <a:rPr lang="pt-BR" sz="2700" dirty="0"/>
            </a:br>
            <a:r>
              <a:rPr lang="pt-BR" sz="2700" dirty="0" smtClean="0"/>
              <a:t>Fluxo de caixa</a:t>
            </a:r>
            <a:endParaRPr lang="en-US" dirty="0"/>
          </a:p>
        </p:txBody>
      </p:sp>
      <p:sp>
        <p:nvSpPr>
          <p:cNvPr id="4" name="Rectangle 3"/>
          <p:cNvSpPr/>
          <p:nvPr/>
        </p:nvSpPr>
        <p:spPr>
          <a:xfrm>
            <a:off x="3527994" y="3939257"/>
            <a:ext cx="2055286" cy="20122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a:solidFill>
                  <a:schemeClr val="bg1"/>
                </a:solidFill>
              </a:rPr>
              <a:t>Caderno</a:t>
            </a:r>
            <a:r>
              <a:rPr lang="en-US" sz="1400" dirty="0">
                <a:solidFill>
                  <a:schemeClr val="bg1"/>
                </a:solidFill>
              </a:rPr>
              <a:t> </a:t>
            </a:r>
            <a:r>
              <a:rPr lang="en-US" sz="1400" dirty="0" err="1">
                <a:solidFill>
                  <a:schemeClr val="bg1"/>
                </a:solidFill>
              </a:rPr>
              <a:t>aberto</a:t>
            </a:r>
            <a:r>
              <a:rPr lang="en-US" sz="1400" dirty="0">
                <a:solidFill>
                  <a:schemeClr val="bg1"/>
                </a:solidFill>
              </a:rPr>
              <a:t>: </a:t>
            </a:r>
            <a:r>
              <a:rPr lang="en-US" sz="1400" dirty="0" err="1">
                <a:solidFill>
                  <a:schemeClr val="bg1"/>
                </a:solidFill>
              </a:rPr>
              <a:t>na</a:t>
            </a:r>
            <a:r>
              <a:rPr lang="en-US" sz="1400" dirty="0">
                <a:solidFill>
                  <a:schemeClr val="bg1"/>
                </a:solidFill>
              </a:rPr>
              <a:t> </a:t>
            </a:r>
            <a:r>
              <a:rPr lang="en-US" sz="1400" dirty="0" err="1">
                <a:solidFill>
                  <a:schemeClr val="bg1"/>
                </a:solidFill>
              </a:rPr>
              <a:t>folha</a:t>
            </a:r>
            <a:r>
              <a:rPr lang="en-US" sz="1400" dirty="0">
                <a:solidFill>
                  <a:schemeClr val="bg1"/>
                </a:solidFill>
              </a:rPr>
              <a:t> da </a:t>
            </a:r>
            <a:r>
              <a:rPr lang="en-US" sz="1400" dirty="0" err="1">
                <a:solidFill>
                  <a:schemeClr val="bg1"/>
                </a:solidFill>
              </a:rPr>
              <a:t>esquerda</a:t>
            </a:r>
            <a:r>
              <a:rPr lang="en-US" sz="1400" dirty="0">
                <a:solidFill>
                  <a:schemeClr val="bg1"/>
                </a:solidFill>
              </a:rPr>
              <a:t>, o </a:t>
            </a:r>
            <a:r>
              <a:rPr lang="en-US" sz="1400" dirty="0" err="1">
                <a:solidFill>
                  <a:schemeClr val="bg1"/>
                </a:solidFill>
              </a:rPr>
              <a:t>título</a:t>
            </a:r>
            <a:r>
              <a:rPr lang="en-US" sz="1400" dirty="0">
                <a:solidFill>
                  <a:schemeClr val="bg1"/>
                </a:solidFill>
              </a:rPr>
              <a:t> </a:t>
            </a:r>
            <a:r>
              <a:rPr lang="en-US" sz="1400" dirty="0" err="1">
                <a:solidFill>
                  <a:schemeClr val="bg1"/>
                </a:solidFill>
              </a:rPr>
              <a:t>Recebimentos</a:t>
            </a:r>
            <a:r>
              <a:rPr lang="en-US" sz="1400" dirty="0">
                <a:solidFill>
                  <a:schemeClr val="bg1"/>
                </a:solidFill>
              </a:rPr>
              <a:t> e </a:t>
            </a:r>
            <a:r>
              <a:rPr lang="en-US" sz="1400" dirty="0" err="1">
                <a:solidFill>
                  <a:schemeClr val="bg1"/>
                </a:solidFill>
              </a:rPr>
              <a:t>na</a:t>
            </a:r>
            <a:r>
              <a:rPr lang="en-US" sz="1400" dirty="0">
                <a:solidFill>
                  <a:schemeClr val="bg1"/>
                </a:solidFill>
              </a:rPr>
              <a:t> </a:t>
            </a:r>
            <a:r>
              <a:rPr lang="en-US" sz="1400" dirty="0" err="1">
                <a:solidFill>
                  <a:schemeClr val="bg1"/>
                </a:solidFill>
              </a:rPr>
              <a:t>folha</a:t>
            </a:r>
            <a:r>
              <a:rPr lang="en-US" sz="1400" dirty="0">
                <a:solidFill>
                  <a:schemeClr val="bg1"/>
                </a:solidFill>
              </a:rPr>
              <a:t> da </a:t>
            </a:r>
            <a:r>
              <a:rPr lang="en-US" sz="1400" dirty="0" err="1">
                <a:solidFill>
                  <a:schemeClr val="bg1"/>
                </a:solidFill>
              </a:rPr>
              <a:t>direita</a:t>
            </a:r>
            <a:r>
              <a:rPr lang="en-US" sz="1400" dirty="0">
                <a:solidFill>
                  <a:schemeClr val="bg1"/>
                </a:solidFill>
              </a:rPr>
              <a:t> </a:t>
            </a:r>
            <a:r>
              <a:rPr lang="en-US" sz="1400" dirty="0" err="1" smtClean="0">
                <a:solidFill>
                  <a:schemeClr val="bg1"/>
                </a:solidFill>
              </a:rPr>
              <a:t>Pagamentos</a:t>
            </a:r>
            <a:endParaRPr lang="en-US" sz="1400" dirty="0">
              <a:solidFill>
                <a:schemeClr val="bg1"/>
              </a:solidFill>
            </a:endParaRPr>
          </a:p>
          <a:p>
            <a:pPr algn="ct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spTree>
    <p:extLst>
      <p:ext uri="{BB962C8B-B14F-4D97-AF65-F5344CB8AC3E}">
        <p14:creationId xmlns:p14="http://schemas.microsoft.com/office/powerpoint/2010/main" val="2507935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Administração</a:t>
            </a:r>
            <a:endParaRPr lang="en-US" dirty="0"/>
          </a:p>
        </p:txBody>
      </p:sp>
      <p:sp>
        <p:nvSpPr>
          <p:cNvPr id="3" name="Content Placeholder 2"/>
          <p:cNvSpPr>
            <a:spLocks noGrp="1"/>
          </p:cNvSpPr>
          <p:nvPr>
            <p:ph idx="1"/>
          </p:nvPr>
        </p:nvSpPr>
        <p:spPr>
          <a:xfrm>
            <a:off x="457200" y="1854104"/>
            <a:ext cx="6399202" cy="4622895"/>
          </a:xfrm>
        </p:spPr>
        <p:txBody>
          <a:bodyPr>
            <a:normAutofit/>
          </a:bodyPr>
          <a:lstStyle/>
          <a:p>
            <a:pPr marL="0" indent="0">
              <a:buNone/>
            </a:pPr>
            <a:r>
              <a:rPr lang="pt-BR" sz="1600" dirty="0" smtClean="0"/>
              <a:t>Nesta parada, você conhecerá a importância e o papel da administração em uma empresa. Entenderá também, quais são as funções de um administrador, bem como os recursos que você deverá administrar. </a:t>
            </a:r>
          </a:p>
          <a:p>
            <a:pPr marL="0" indent="0">
              <a:buNone/>
            </a:pPr>
            <a:endParaRPr lang="pt-BR" sz="1600" dirty="0"/>
          </a:p>
          <a:p>
            <a:pPr marL="0" indent="0">
              <a:buNone/>
            </a:pPr>
            <a:r>
              <a:rPr lang="pt-BR" sz="1600" dirty="0" smtClean="0"/>
              <a:t>Ao entrar nessa parada você irá:</a:t>
            </a:r>
          </a:p>
          <a:p>
            <a:r>
              <a:rPr lang="pt-BR" sz="1600" dirty="0" smtClean="0"/>
              <a:t>Reconhecer a importância da administração para uma empresa;</a:t>
            </a:r>
          </a:p>
          <a:p>
            <a:r>
              <a:rPr lang="pt-BR" sz="1600" dirty="0" smtClean="0"/>
              <a:t>Entender quais os papéis de um administrador em uma empresa; </a:t>
            </a:r>
          </a:p>
          <a:p>
            <a:r>
              <a:rPr lang="pt-BR" sz="1600" dirty="0" smtClean="0"/>
              <a:t>Compreender quais as funções de um administrador de uma empresa; </a:t>
            </a:r>
          </a:p>
          <a:p>
            <a:r>
              <a:rPr lang="pt-BR" sz="1600" dirty="0" smtClean="0"/>
              <a:t>Assimilar os recursos que precisam ser administrados por uma empresa. </a:t>
            </a:r>
          </a:p>
          <a:p>
            <a:pPr marL="0" indent="0">
              <a:buNone/>
            </a:pPr>
            <a:endParaRPr lang="pt-BR" sz="1600" dirty="0"/>
          </a:p>
        </p:txBody>
      </p:sp>
      <p:sp>
        <p:nvSpPr>
          <p:cNvPr id="4" name="Rectangle 3"/>
          <p:cNvSpPr/>
          <p:nvPr/>
        </p:nvSpPr>
        <p:spPr>
          <a:xfrm>
            <a:off x="6856402" y="1854751"/>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a:solidFill>
                  <a:schemeClr val="bg1"/>
                </a:solidFill>
              </a:rPr>
              <a:t>Potencial empreendedor olhando miniaturas de pessoas, máquinas, dinheiro e caixas de papelão.  </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1</a:t>
            </a:r>
            <a:endParaRPr lang="pt-BR" dirty="0">
              <a:solidFill>
                <a:srgbClr val="EEECE1"/>
              </a:solidFill>
            </a:endParaRPr>
          </a:p>
        </p:txBody>
      </p:sp>
    </p:spTree>
    <p:extLst>
      <p:ext uri="{BB962C8B-B14F-4D97-AF65-F5344CB8AC3E}">
        <p14:creationId xmlns:p14="http://schemas.microsoft.com/office/powerpoint/2010/main" val="2664539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Fluxo</a:t>
            </a:r>
            <a:r>
              <a:rPr lang="en-US" sz="3200" dirty="0" smtClean="0"/>
              <a:t> de </a:t>
            </a:r>
            <a:r>
              <a:rPr lang="en-US" sz="3200" dirty="0" err="1" smtClean="0"/>
              <a:t>caixa</a:t>
            </a:r>
            <a:endParaRPr lang="en-US" sz="3200" dirty="0"/>
          </a:p>
        </p:txBody>
      </p:sp>
      <p:sp>
        <p:nvSpPr>
          <p:cNvPr id="3" name="Content Placeholder 2"/>
          <p:cNvSpPr>
            <a:spLocks noGrp="1"/>
          </p:cNvSpPr>
          <p:nvPr>
            <p:ph idx="1"/>
          </p:nvPr>
        </p:nvSpPr>
        <p:spPr>
          <a:xfrm>
            <a:off x="457200" y="1600200"/>
            <a:ext cx="5820062" cy="4876800"/>
          </a:xfrm>
        </p:spPr>
        <p:txBody>
          <a:bodyPr>
            <a:normAutofit/>
          </a:bodyPr>
          <a:lstStyle/>
          <a:p>
            <a:pPr marL="0" indent="0">
              <a:buNone/>
            </a:pPr>
            <a:r>
              <a:rPr lang="pt-BR" sz="1800" dirty="0" smtClean="0"/>
              <a:t>Nesta parada você poderá identificar os benefícios da elaboração de um fluxo de caixa, bem como entender como implantar esta ferramenta na sua empresa. </a:t>
            </a:r>
          </a:p>
          <a:p>
            <a:pPr marL="0" indent="0">
              <a:buNone/>
            </a:pPr>
            <a:endParaRPr lang="pt-BR" sz="1800" dirty="0"/>
          </a:p>
          <a:p>
            <a:pPr marL="0" indent="0">
              <a:buNone/>
            </a:pPr>
            <a:r>
              <a:rPr lang="pt-BR" sz="1800" dirty="0" smtClean="0"/>
              <a:t>Parando aqui você:</a:t>
            </a:r>
          </a:p>
          <a:p>
            <a:r>
              <a:rPr lang="pt-BR" sz="1800" dirty="0" smtClean="0"/>
              <a:t>Compreenderá o que é o fluxo de caixa; </a:t>
            </a:r>
          </a:p>
          <a:p>
            <a:r>
              <a:rPr lang="pt-BR" sz="1800" dirty="0" smtClean="0"/>
              <a:t>Descobrirá como implantar um modelo de fluxo de caixa na sua empresa. </a:t>
            </a:r>
          </a:p>
          <a:p>
            <a:pPr marL="0" indent="0">
              <a:buNone/>
            </a:pPr>
            <a:endParaRPr lang="pt-BR" sz="1800" dirty="0"/>
          </a:p>
        </p:txBody>
      </p:sp>
      <p:sp>
        <p:nvSpPr>
          <p:cNvPr id="4" name="Rectangle 3"/>
          <p:cNvSpPr/>
          <p:nvPr/>
        </p:nvSpPr>
        <p:spPr>
          <a:xfrm>
            <a:off x="6667446" y="1524000"/>
            <a:ext cx="2055286" cy="21019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a:solidFill>
                  <a:schemeClr val="bg1"/>
                </a:solidFill>
              </a:rPr>
              <a:t>Caderno</a:t>
            </a:r>
            <a:r>
              <a:rPr lang="en-US" sz="1400" dirty="0">
                <a:solidFill>
                  <a:schemeClr val="bg1"/>
                </a:solidFill>
              </a:rPr>
              <a:t> </a:t>
            </a:r>
            <a:r>
              <a:rPr lang="en-US" sz="1400" dirty="0" err="1">
                <a:solidFill>
                  <a:schemeClr val="bg1"/>
                </a:solidFill>
              </a:rPr>
              <a:t>aberto</a:t>
            </a:r>
            <a:r>
              <a:rPr lang="en-US" sz="1400" dirty="0">
                <a:solidFill>
                  <a:schemeClr val="bg1"/>
                </a:solidFill>
              </a:rPr>
              <a:t>: </a:t>
            </a:r>
            <a:r>
              <a:rPr lang="en-US" sz="1400" dirty="0" err="1">
                <a:solidFill>
                  <a:schemeClr val="bg1"/>
                </a:solidFill>
              </a:rPr>
              <a:t>na</a:t>
            </a:r>
            <a:r>
              <a:rPr lang="en-US" sz="1400" dirty="0">
                <a:solidFill>
                  <a:schemeClr val="bg1"/>
                </a:solidFill>
              </a:rPr>
              <a:t> </a:t>
            </a:r>
            <a:r>
              <a:rPr lang="en-US" sz="1400" dirty="0" err="1">
                <a:solidFill>
                  <a:schemeClr val="bg1"/>
                </a:solidFill>
              </a:rPr>
              <a:t>folha</a:t>
            </a:r>
            <a:r>
              <a:rPr lang="en-US" sz="1400" dirty="0">
                <a:solidFill>
                  <a:schemeClr val="bg1"/>
                </a:solidFill>
              </a:rPr>
              <a:t> da </a:t>
            </a:r>
            <a:r>
              <a:rPr lang="en-US" sz="1400" dirty="0" err="1">
                <a:solidFill>
                  <a:schemeClr val="bg1"/>
                </a:solidFill>
              </a:rPr>
              <a:t>esquerda</a:t>
            </a:r>
            <a:r>
              <a:rPr lang="en-US" sz="1400" dirty="0">
                <a:solidFill>
                  <a:schemeClr val="bg1"/>
                </a:solidFill>
              </a:rPr>
              <a:t>, o </a:t>
            </a:r>
            <a:r>
              <a:rPr lang="en-US" sz="1400" dirty="0" err="1">
                <a:solidFill>
                  <a:schemeClr val="bg1"/>
                </a:solidFill>
              </a:rPr>
              <a:t>título</a:t>
            </a:r>
            <a:r>
              <a:rPr lang="en-US" sz="1400" dirty="0">
                <a:solidFill>
                  <a:schemeClr val="bg1"/>
                </a:solidFill>
              </a:rPr>
              <a:t> </a:t>
            </a:r>
            <a:r>
              <a:rPr lang="en-US" sz="1400" dirty="0" err="1">
                <a:solidFill>
                  <a:schemeClr val="bg1"/>
                </a:solidFill>
              </a:rPr>
              <a:t>Recebimentos</a:t>
            </a:r>
            <a:r>
              <a:rPr lang="en-US" sz="1400" dirty="0">
                <a:solidFill>
                  <a:schemeClr val="bg1"/>
                </a:solidFill>
              </a:rPr>
              <a:t> e </a:t>
            </a:r>
            <a:r>
              <a:rPr lang="en-US" sz="1400" dirty="0" err="1">
                <a:solidFill>
                  <a:schemeClr val="bg1"/>
                </a:solidFill>
              </a:rPr>
              <a:t>na</a:t>
            </a:r>
            <a:r>
              <a:rPr lang="en-US" sz="1400" dirty="0">
                <a:solidFill>
                  <a:schemeClr val="bg1"/>
                </a:solidFill>
              </a:rPr>
              <a:t> </a:t>
            </a:r>
            <a:r>
              <a:rPr lang="en-US" sz="1400" dirty="0" err="1">
                <a:solidFill>
                  <a:schemeClr val="bg1"/>
                </a:solidFill>
              </a:rPr>
              <a:t>folha</a:t>
            </a:r>
            <a:r>
              <a:rPr lang="en-US" sz="1400" dirty="0">
                <a:solidFill>
                  <a:schemeClr val="bg1"/>
                </a:solidFill>
              </a:rPr>
              <a:t> da </a:t>
            </a:r>
            <a:r>
              <a:rPr lang="en-US" sz="1400" dirty="0" err="1">
                <a:solidFill>
                  <a:schemeClr val="bg1"/>
                </a:solidFill>
              </a:rPr>
              <a:t>direita</a:t>
            </a:r>
            <a:r>
              <a:rPr lang="en-US" sz="1400" dirty="0">
                <a:solidFill>
                  <a:schemeClr val="bg1"/>
                </a:solidFill>
              </a:rPr>
              <a:t> </a:t>
            </a:r>
            <a:r>
              <a:rPr lang="en-US" sz="1400" dirty="0" err="1" smtClean="0">
                <a:solidFill>
                  <a:schemeClr val="bg1"/>
                </a:solidFill>
              </a:rPr>
              <a:t>Pagamentos</a:t>
            </a:r>
            <a:r>
              <a:rPr lang="en-US" sz="1400" dirty="0" smtClean="0">
                <a:solidFill>
                  <a:schemeClr val="bg1"/>
                </a:solidFill>
              </a:rPr>
              <a:t> </a:t>
            </a:r>
            <a:endParaRPr lang="en-US" sz="1400" dirty="0">
              <a:solidFill>
                <a:schemeClr val="bg1"/>
              </a:solidFill>
            </a:endParaRPr>
          </a:p>
          <a:p>
            <a:pPr algn="ctr"/>
            <a:r>
              <a:rPr lang="en-US" sz="1400" dirty="0">
                <a:solidFill>
                  <a:schemeClr val="bg1"/>
                </a:solidFill>
              </a:rPr>
              <a:t>13x9cm</a:t>
            </a:r>
          </a:p>
          <a:p>
            <a:pPr algn="ct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1</a:t>
            </a:r>
            <a:endParaRPr lang="pt-BR" dirty="0">
              <a:solidFill>
                <a:srgbClr val="EEECE1"/>
              </a:solidFill>
            </a:endParaRPr>
          </a:p>
        </p:txBody>
      </p:sp>
    </p:spTree>
    <p:extLst>
      <p:ext uri="{BB962C8B-B14F-4D97-AF65-F5344CB8AC3E}">
        <p14:creationId xmlns:p14="http://schemas.microsoft.com/office/powerpoint/2010/main" val="2731787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Conceito</a:t>
            </a:r>
            <a:endParaRPr lang="en-US" sz="2800" dirty="0"/>
          </a:p>
        </p:txBody>
      </p:sp>
      <p:sp>
        <p:nvSpPr>
          <p:cNvPr id="3" name="Content Placeholder 2"/>
          <p:cNvSpPr>
            <a:spLocks noGrp="1"/>
          </p:cNvSpPr>
          <p:nvPr>
            <p:ph idx="1"/>
          </p:nvPr>
        </p:nvSpPr>
        <p:spPr/>
        <p:txBody>
          <a:bodyPr>
            <a:normAutofit/>
          </a:bodyPr>
          <a:lstStyle/>
          <a:p>
            <a:pPr marL="0" indent="0">
              <a:buNone/>
            </a:pPr>
            <a:r>
              <a:rPr lang="pt-BR" sz="1800" b="1" dirty="0" smtClean="0">
                <a:solidFill>
                  <a:srgbClr val="1F497D"/>
                </a:solidFill>
              </a:rPr>
              <a:t>Fluxo de caixa é o controle de entradas e saídas de recursos financeiros para um determinado período, visando à previsão da necessidade de buscar empréstimos ou aplicar excedentes de caixa nas operações mais rentáveis. Recomendamos que você faça esse controle diariamente. </a:t>
            </a:r>
          </a:p>
          <a:p>
            <a:pPr marL="0" indent="0">
              <a:buNone/>
            </a:pPr>
            <a:endParaRPr lang="pt-BR" sz="1800" dirty="0" smtClean="0"/>
          </a:p>
          <a:p>
            <a:pPr marL="0" indent="0">
              <a:buNone/>
            </a:pPr>
            <a:r>
              <a:rPr lang="pt-BR" sz="1800" dirty="0" smtClean="0"/>
              <a:t>No caso das empresas de pequeno porte, a projeção do fluxo de caixa para um período de quatro a seis meses é tempo suficiente para a gestão do capital de giro. Ressaltamos que, quando falamos num período de quatro a seis meses, significa que, ao final de cada mês, projetam-se novamente os períodos seguintes, de modo que sempre teremos informações para um horizonte de quatro a seis meses. </a:t>
            </a:r>
          </a:p>
          <a:p>
            <a:pPr marL="0" indent="0">
              <a:buNone/>
            </a:pPr>
            <a:endParaRPr lang="pt-BR" sz="1800" dirty="0" smtClean="0"/>
          </a:p>
          <a:p>
            <a:pPr marL="0" indent="0">
              <a:buNone/>
            </a:pPr>
            <a:r>
              <a:rPr lang="pt-BR" sz="1800" dirty="0" smtClean="0"/>
              <a:t>No fluxo </a:t>
            </a:r>
            <a:r>
              <a:rPr lang="pt-BR" sz="1800" dirty="0"/>
              <a:t>de caixa </a:t>
            </a:r>
            <a:r>
              <a:rPr lang="pt-BR" sz="1800" dirty="0" smtClean="0"/>
              <a:t>deverão </a:t>
            </a:r>
            <a:r>
              <a:rPr lang="pt-BR" sz="1800" dirty="0"/>
              <a:t>ser registradas todas as entradas (vendas à vista, recebimento de duplicatas e outros recebimentos) e todas as saídas (compras à vista, pagamentos de duplicatas, pagamento de despesas, outros pagamentos) de dinheiro previstas para o dia.</a:t>
            </a:r>
          </a:p>
          <a:p>
            <a:pPr marL="0" indent="0">
              <a:buNone/>
            </a:pPr>
            <a:endParaRPr lang="pt-BR" sz="1800" dirty="0" smtClean="0"/>
          </a:p>
          <a:p>
            <a:pPr marL="0" indent="0">
              <a:buNone/>
            </a:pPr>
            <a:endParaRPr lang="pt-BR" sz="1800" dirty="0" smtClean="0"/>
          </a:p>
          <a:p>
            <a:pPr marL="0" indent="0">
              <a:buNone/>
            </a:pP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a:t>
            </a:r>
            <a:r>
              <a:rPr lang="pt-BR" dirty="0">
                <a:solidFill>
                  <a:srgbClr val="EEECE1"/>
                </a:solidFill>
              </a:rPr>
              <a:t>2</a:t>
            </a:r>
          </a:p>
        </p:txBody>
      </p:sp>
    </p:spTree>
    <p:extLst>
      <p:ext uri="{BB962C8B-B14F-4D97-AF65-F5344CB8AC3E}">
        <p14:creationId xmlns:p14="http://schemas.microsoft.com/office/powerpoint/2010/main" val="4066961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Fluxo</a:t>
            </a:r>
            <a:r>
              <a:rPr lang="en-US" sz="3200" dirty="0" smtClean="0"/>
              <a:t> de </a:t>
            </a:r>
            <a:r>
              <a:rPr lang="en-US" sz="3200" dirty="0" err="1" smtClean="0"/>
              <a:t>caixa</a:t>
            </a:r>
            <a:r>
              <a:rPr lang="en-US" sz="3200" dirty="0" smtClean="0"/>
              <a:t> </a:t>
            </a:r>
            <a:r>
              <a:rPr lang="en-US" sz="3200" dirty="0" err="1" smtClean="0"/>
              <a:t>básico</a:t>
            </a:r>
            <a:endParaRPr lang="en-US" sz="3200" dirty="0"/>
          </a:p>
        </p:txBody>
      </p:sp>
      <p:sp>
        <p:nvSpPr>
          <p:cNvPr id="3" name="Content Placeholder 2"/>
          <p:cNvSpPr>
            <a:spLocks noGrp="1"/>
          </p:cNvSpPr>
          <p:nvPr>
            <p:ph idx="1"/>
          </p:nvPr>
        </p:nvSpPr>
        <p:spPr/>
        <p:txBody>
          <a:bodyPr>
            <a:normAutofit/>
          </a:bodyPr>
          <a:lstStyle/>
          <a:p>
            <a:pPr marL="0" indent="0">
              <a:buNone/>
            </a:pPr>
            <a:r>
              <a:rPr lang="pt-BR" sz="1800" dirty="0" smtClean="0"/>
              <a:t>Um Fluxo de Caixa básico devem conter as seguintes informações referentes as entradas e </a:t>
            </a:r>
            <a:r>
              <a:rPr lang="pt-BR" sz="1800" dirty="0" err="1" smtClean="0"/>
              <a:t>saidas</a:t>
            </a:r>
            <a:r>
              <a:rPr lang="pt-BR" sz="1800" dirty="0" smtClean="0"/>
              <a:t> de valores.</a:t>
            </a:r>
          </a:p>
          <a:p>
            <a:pPr marL="0" indent="0">
              <a:buNone/>
            </a:pPr>
            <a:endParaRPr lang="pt-BR" sz="1800" dirty="0"/>
          </a:p>
          <a:p>
            <a:pPr marL="0" indent="0">
              <a:buNone/>
            </a:pPr>
            <a:r>
              <a:rPr lang="pt-BR" sz="1800" b="1" dirty="0" smtClean="0"/>
              <a:t>Entradas</a:t>
            </a:r>
          </a:p>
          <a:p>
            <a:pPr>
              <a:buFontTx/>
              <a:buChar char="-"/>
            </a:pPr>
            <a:r>
              <a:rPr lang="pt-BR" sz="1800" dirty="0"/>
              <a:t>Aportes (injeção de capital)</a:t>
            </a:r>
          </a:p>
          <a:p>
            <a:pPr>
              <a:buFontTx/>
              <a:buChar char="-"/>
            </a:pPr>
            <a:r>
              <a:rPr lang="pt-BR" sz="1800" dirty="0"/>
              <a:t>Empréstimos bancários</a:t>
            </a:r>
          </a:p>
          <a:p>
            <a:pPr>
              <a:buFontTx/>
              <a:buChar char="-"/>
            </a:pPr>
            <a:r>
              <a:rPr lang="pt-BR" sz="1800" dirty="0"/>
              <a:t>Vendas a vista</a:t>
            </a:r>
          </a:p>
          <a:p>
            <a:pPr>
              <a:buFontTx/>
              <a:buChar char="-"/>
            </a:pPr>
            <a:r>
              <a:rPr lang="pt-BR" sz="1800" dirty="0"/>
              <a:t>Recebimentos de duplicatas</a:t>
            </a:r>
          </a:p>
          <a:p>
            <a:pPr>
              <a:buFontTx/>
              <a:buChar char="-"/>
            </a:pPr>
            <a:r>
              <a:rPr lang="pt-BR" sz="1800" dirty="0"/>
              <a:t>Outras entradas</a:t>
            </a:r>
          </a:p>
          <a:p>
            <a:pPr marL="0" indent="0">
              <a:buNone/>
            </a:pPr>
            <a:endParaRPr lang="pt-BR" sz="1800" b="1" dirty="0"/>
          </a:p>
          <a:p>
            <a:pPr marL="0" indent="0">
              <a:buNone/>
            </a:pPr>
            <a:endParaRPr lang="pt-BR" sz="1800" dirty="0" smtClean="0"/>
          </a:p>
          <a:p>
            <a:pPr marL="0" indent="0">
              <a:buNone/>
            </a:pPr>
            <a:endParaRPr lang="pt-BR" sz="1800" dirty="0"/>
          </a:p>
          <a:p>
            <a:pPr marL="0" indent="0">
              <a:buNone/>
            </a:pPr>
            <a:r>
              <a:rPr lang="pt-BR" sz="1800" b="1" dirty="0" smtClean="0">
                <a:solidFill>
                  <a:srgbClr val="1F497D"/>
                </a:solidFill>
              </a:rPr>
              <a:t>É importante ter em mente que o saldo de caixa não indica, necessariamente, que a empresa está tendo lucro e nem prejuízo em suas atividades operacionais.</a:t>
            </a:r>
          </a:p>
          <a:p>
            <a:pPr marL="0" indent="0">
              <a:buNone/>
            </a:pPr>
            <a:endParaRPr lang="pt-BR" sz="1800" dirty="0"/>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a:t>
            </a:r>
            <a:r>
              <a:rPr lang="pt-BR" dirty="0">
                <a:solidFill>
                  <a:srgbClr val="EEECE1"/>
                </a:solidFill>
              </a:rPr>
              <a:t>3</a:t>
            </a:r>
          </a:p>
        </p:txBody>
      </p:sp>
    </p:spTree>
    <p:extLst>
      <p:ext uri="{BB962C8B-B14F-4D97-AF65-F5344CB8AC3E}">
        <p14:creationId xmlns:p14="http://schemas.microsoft.com/office/powerpoint/2010/main" val="2746609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Fluxo</a:t>
            </a:r>
            <a:r>
              <a:rPr lang="en-US" sz="3200" dirty="0" smtClean="0"/>
              <a:t> de </a:t>
            </a:r>
            <a:r>
              <a:rPr lang="en-US" sz="3200" dirty="0" err="1" smtClean="0"/>
              <a:t>caixa</a:t>
            </a:r>
            <a:r>
              <a:rPr lang="en-US" sz="3200" dirty="0" smtClean="0"/>
              <a:t> </a:t>
            </a:r>
            <a:r>
              <a:rPr lang="en-US" sz="3200" dirty="0" err="1" smtClean="0"/>
              <a:t>básico</a:t>
            </a:r>
            <a:endParaRPr lang="en-US" sz="3200" dirty="0"/>
          </a:p>
        </p:txBody>
      </p:sp>
      <p:sp>
        <p:nvSpPr>
          <p:cNvPr id="3" name="Content Placeholder 2"/>
          <p:cNvSpPr>
            <a:spLocks noGrp="1"/>
          </p:cNvSpPr>
          <p:nvPr>
            <p:ph idx="1"/>
          </p:nvPr>
        </p:nvSpPr>
        <p:spPr/>
        <p:txBody>
          <a:bodyPr>
            <a:normAutofit/>
          </a:bodyPr>
          <a:lstStyle/>
          <a:p>
            <a:pPr marL="0" indent="0">
              <a:buNone/>
            </a:pPr>
            <a:r>
              <a:rPr lang="pt-BR" sz="1800" dirty="0" smtClean="0"/>
              <a:t>Um Fluxo de Caixa básico devem conter as seguintes informações referentes as entradas e </a:t>
            </a:r>
            <a:r>
              <a:rPr lang="pt-BR" sz="1800" dirty="0" err="1" smtClean="0"/>
              <a:t>saidas</a:t>
            </a:r>
            <a:r>
              <a:rPr lang="pt-BR" sz="1800" dirty="0" smtClean="0"/>
              <a:t> de valores.</a:t>
            </a:r>
          </a:p>
          <a:p>
            <a:pPr marL="0" indent="0">
              <a:buNone/>
            </a:pPr>
            <a:endParaRPr lang="pt-BR" sz="1800" dirty="0"/>
          </a:p>
          <a:p>
            <a:pPr marL="0" indent="0">
              <a:buNone/>
            </a:pPr>
            <a:endParaRPr lang="pt-BR" sz="1800" b="1" dirty="0"/>
          </a:p>
          <a:p>
            <a:pPr marL="0" indent="0">
              <a:buNone/>
            </a:pPr>
            <a:endParaRPr lang="pt-BR" sz="1800" dirty="0" smtClean="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smtClean="0"/>
          </a:p>
          <a:p>
            <a:pPr marL="0" indent="0">
              <a:buNone/>
            </a:pPr>
            <a:endParaRPr lang="pt-BR" sz="1800" dirty="0"/>
          </a:p>
          <a:p>
            <a:pPr marL="0" indent="0">
              <a:buNone/>
            </a:pPr>
            <a:endParaRPr lang="pt-BR" sz="1800" dirty="0"/>
          </a:p>
          <a:p>
            <a:pPr marL="0" indent="0">
              <a:buNone/>
            </a:pPr>
            <a:r>
              <a:rPr lang="pt-BR" sz="1800" b="1" dirty="0" smtClean="0">
                <a:solidFill>
                  <a:srgbClr val="1F497D"/>
                </a:solidFill>
              </a:rPr>
              <a:t>É importante ter em mente que o saldo de caixa não indica, necessariamente, que a empresa está tendo lucro e nem prejuízo em suas atividades operacionais.</a:t>
            </a:r>
          </a:p>
          <a:p>
            <a:pPr marL="0" indent="0">
              <a:buNone/>
            </a:pPr>
            <a:endParaRPr lang="pt-BR" sz="1800" dirty="0"/>
          </a:p>
        </p:txBody>
      </p:sp>
      <p:sp>
        <p:nvSpPr>
          <p:cNvPr id="4" name="TextBox 3"/>
          <p:cNvSpPr txBox="1"/>
          <p:nvPr/>
        </p:nvSpPr>
        <p:spPr>
          <a:xfrm>
            <a:off x="4972191" y="2575943"/>
            <a:ext cx="3714610" cy="2862323"/>
          </a:xfrm>
          <a:prstGeom prst="rect">
            <a:avLst/>
          </a:prstGeom>
          <a:noFill/>
        </p:spPr>
        <p:txBody>
          <a:bodyPr wrap="square" rtlCol="0">
            <a:spAutoFit/>
          </a:bodyPr>
          <a:lstStyle/>
          <a:p>
            <a:r>
              <a:rPr lang="pt-BR" b="1" dirty="0"/>
              <a:t>Saídas</a:t>
            </a:r>
          </a:p>
          <a:p>
            <a:pPr>
              <a:buFontTx/>
              <a:buChar char="-"/>
            </a:pPr>
            <a:r>
              <a:rPr lang="pt-BR" dirty="0"/>
              <a:t>Pagamento de empréstimos (principal, juros)</a:t>
            </a:r>
          </a:p>
          <a:p>
            <a:pPr>
              <a:buFontTx/>
              <a:buChar char="-"/>
            </a:pPr>
            <a:r>
              <a:rPr lang="pt-BR" dirty="0"/>
              <a:t>Aquisições a vista</a:t>
            </a:r>
          </a:p>
          <a:p>
            <a:pPr>
              <a:buFontTx/>
              <a:buChar char="-"/>
            </a:pPr>
            <a:r>
              <a:rPr lang="pt-BR" dirty="0"/>
              <a:t>Compra à vista e pagamento de fornecedores</a:t>
            </a:r>
          </a:p>
          <a:p>
            <a:pPr>
              <a:buFontTx/>
              <a:buChar char="-"/>
            </a:pPr>
            <a:r>
              <a:rPr lang="pt-BR" dirty="0"/>
              <a:t>Pagamento de despesas e contas a pagar </a:t>
            </a:r>
          </a:p>
          <a:p>
            <a:pPr>
              <a:buFontTx/>
              <a:buChar char="-"/>
            </a:pPr>
            <a:r>
              <a:rPr lang="pt-BR" dirty="0"/>
              <a:t>Outras saídas</a:t>
            </a:r>
          </a:p>
          <a:p>
            <a:endParaRPr lang="pt-BR" dirty="0"/>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a:t>
            </a:r>
            <a:r>
              <a:rPr lang="pt-BR" dirty="0">
                <a:solidFill>
                  <a:srgbClr val="EEECE1"/>
                </a:solidFill>
              </a:rPr>
              <a:t>3</a:t>
            </a:r>
          </a:p>
        </p:txBody>
      </p:sp>
    </p:spTree>
    <p:extLst>
      <p:ext uri="{BB962C8B-B14F-4D97-AF65-F5344CB8AC3E}">
        <p14:creationId xmlns:p14="http://schemas.microsoft.com/office/powerpoint/2010/main" val="748022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Objetivos</a:t>
            </a:r>
            <a:r>
              <a:rPr lang="en-US" sz="3200" dirty="0" smtClean="0"/>
              <a:t> do </a:t>
            </a:r>
            <a:r>
              <a:rPr lang="en-US" sz="3200" dirty="0" err="1" smtClean="0"/>
              <a:t>Fluxo</a:t>
            </a:r>
            <a:r>
              <a:rPr lang="en-US" sz="3200" dirty="0" smtClean="0"/>
              <a:t> de </a:t>
            </a:r>
            <a:r>
              <a:rPr lang="en-US" sz="3200" dirty="0" err="1" smtClean="0"/>
              <a:t>Caixa</a:t>
            </a:r>
            <a:endParaRPr lang="en-US" sz="3200" dirty="0"/>
          </a:p>
        </p:txBody>
      </p:sp>
      <p:sp>
        <p:nvSpPr>
          <p:cNvPr id="3" name="Content Placeholder 2"/>
          <p:cNvSpPr>
            <a:spLocks noGrp="1"/>
          </p:cNvSpPr>
          <p:nvPr>
            <p:ph idx="1"/>
          </p:nvPr>
        </p:nvSpPr>
        <p:spPr/>
        <p:txBody>
          <a:bodyPr>
            <a:normAutofit/>
          </a:bodyPr>
          <a:lstStyle/>
          <a:p>
            <a:pPr marL="0" indent="0">
              <a:buNone/>
            </a:pPr>
            <a:r>
              <a:rPr lang="pt-BR" sz="1800" dirty="0" smtClean="0"/>
              <a:t>Veja os objetivos de elaborar um fluxo de caixa para a sua empresa:</a:t>
            </a:r>
          </a:p>
          <a:p>
            <a:r>
              <a:rPr lang="pt-BR" sz="1800" dirty="0" smtClean="0"/>
              <a:t>Proporcionar o levantamento de recursos financeiros necessários às operações econômico-financeiras da empresa.</a:t>
            </a:r>
          </a:p>
          <a:p>
            <a:r>
              <a:rPr lang="pt-BR" sz="1800" dirty="0" smtClean="0"/>
              <a:t>Utilizar, da melhor forma possível, os recursos financeiros disponíveis na empresa para que não fiquem parados, estudando antecipadamente a melhor aplicação, o tempo e a segurança dos mesmos.</a:t>
            </a:r>
          </a:p>
          <a:p>
            <a:r>
              <a:rPr lang="pt-BR" sz="1800" dirty="0" smtClean="0"/>
              <a:t>Saldar as obrigações da empresa nas datas de vencimento. </a:t>
            </a:r>
          </a:p>
          <a:p>
            <a:r>
              <a:rPr lang="pt-BR" sz="1800" dirty="0" smtClean="0"/>
              <a:t>Analisar as fontes de crédito que proporcionam empréstimos com menor custo, em caso de a empresa necessitar de recursos.</a:t>
            </a:r>
          </a:p>
          <a:p>
            <a:r>
              <a:rPr lang="pt-BR" sz="1800" dirty="0" smtClean="0"/>
              <a:t>Desenvolver, na empresa, o controle dos saldos de caixa e dos créditos a receber.</a:t>
            </a:r>
          </a:p>
          <a:p>
            <a:r>
              <a:rPr lang="pt-BR" sz="1800" dirty="0" smtClean="0"/>
              <a:t>Buscar o perfeito equilíbrio entre ingressos e desembolsos de caixa da empresa.</a:t>
            </a:r>
          </a:p>
          <a:p>
            <a:r>
              <a:rPr lang="pt-BR" sz="1800" dirty="0" smtClean="0"/>
              <a:t>Manter a empresa em permanente situação de liquidez e/ou giro. </a:t>
            </a:r>
          </a:p>
          <a:p>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a:t>
            </a:r>
            <a:r>
              <a:rPr lang="pt-BR" dirty="0">
                <a:solidFill>
                  <a:srgbClr val="EEECE1"/>
                </a:solidFill>
              </a:rPr>
              <a:t>4</a:t>
            </a:r>
          </a:p>
        </p:txBody>
      </p:sp>
    </p:spTree>
    <p:extLst>
      <p:ext uri="{BB962C8B-B14F-4D97-AF65-F5344CB8AC3E}">
        <p14:creationId xmlns:p14="http://schemas.microsoft.com/office/powerpoint/2010/main" val="3194632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Exemplo</a:t>
            </a:r>
            <a:r>
              <a:rPr lang="en-US" sz="2800" dirty="0" smtClean="0"/>
              <a:t> de </a:t>
            </a:r>
            <a:r>
              <a:rPr lang="en-US" sz="2800" dirty="0" err="1" smtClean="0"/>
              <a:t>Fluxo</a:t>
            </a:r>
            <a:r>
              <a:rPr lang="en-US" sz="2800" dirty="0" smtClean="0"/>
              <a:t> de </a:t>
            </a:r>
            <a:r>
              <a:rPr lang="en-US" sz="2800" dirty="0" err="1"/>
              <a:t>C</a:t>
            </a:r>
            <a:r>
              <a:rPr lang="en-US" sz="2800" dirty="0" err="1" smtClean="0"/>
              <a:t>aixa</a:t>
            </a:r>
            <a:endParaRPr lang="en-US" sz="2800" dirty="0"/>
          </a:p>
        </p:txBody>
      </p:sp>
      <p:sp>
        <p:nvSpPr>
          <p:cNvPr id="3" name="Content Placeholder 2"/>
          <p:cNvSpPr>
            <a:spLocks noGrp="1"/>
          </p:cNvSpPr>
          <p:nvPr>
            <p:ph idx="1"/>
          </p:nvPr>
        </p:nvSpPr>
        <p:spPr/>
        <p:txBody>
          <a:bodyPr>
            <a:normAutofit/>
          </a:bodyPr>
          <a:lstStyle/>
          <a:p>
            <a:pPr marL="0" indent="0">
              <a:buNone/>
            </a:pPr>
            <a:r>
              <a:rPr lang="pt-BR" sz="1800" dirty="0" smtClean="0"/>
              <a:t>As informações sobre entradas, saídas e saldos na sua empresa, oferecem uma visão dos volumes de dinheiro disponíveis e que são gerados e despendidos mensalmente por sua empresa. Observe uma demonstração do fluxo de caixa na figura abaixo.</a:t>
            </a:r>
          </a:p>
        </p:txBody>
      </p:sp>
      <p:pic>
        <p:nvPicPr>
          <p:cNvPr id="4" name="Picture 3" descr="Captura de Tela 2013-09-01 às 19.3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18" y="3017763"/>
            <a:ext cx="6858574" cy="3459237"/>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5</a:t>
            </a:r>
            <a:endParaRPr lang="pt-BR" dirty="0">
              <a:solidFill>
                <a:srgbClr val="EEECE1"/>
              </a:solidFill>
            </a:endParaRPr>
          </a:p>
        </p:txBody>
      </p:sp>
    </p:spTree>
    <p:extLst>
      <p:ext uri="{BB962C8B-B14F-4D97-AF65-F5344CB8AC3E}">
        <p14:creationId xmlns:p14="http://schemas.microsoft.com/office/powerpoint/2010/main" val="9711741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Preparação</a:t>
            </a:r>
            <a:r>
              <a:rPr lang="en-US" sz="2800" dirty="0" smtClean="0"/>
              <a:t> do </a:t>
            </a:r>
            <a:r>
              <a:rPr lang="en-US" sz="2800" dirty="0" err="1" smtClean="0"/>
              <a:t>seu</a:t>
            </a:r>
            <a:r>
              <a:rPr lang="en-US" sz="2800" dirty="0" smtClean="0"/>
              <a:t> </a:t>
            </a:r>
            <a:r>
              <a:rPr lang="en-US" sz="2800" dirty="0" err="1" smtClean="0"/>
              <a:t>Fluxo</a:t>
            </a:r>
            <a:r>
              <a:rPr lang="en-US" sz="2800" dirty="0" smtClean="0"/>
              <a:t> de </a:t>
            </a:r>
            <a:r>
              <a:rPr lang="en-US" sz="2800" dirty="0" err="1" smtClean="0"/>
              <a:t>Caixa</a:t>
            </a:r>
            <a:endParaRPr lang="en-US" sz="2800" dirty="0"/>
          </a:p>
        </p:txBody>
      </p:sp>
      <p:sp>
        <p:nvSpPr>
          <p:cNvPr id="3" name="Content Placeholder 2"/>
          <p:cNvSpPr>
            <a:spLocks noGrp="1"/>
          </p:cNvSpPr>
          <p:nvPr>
            <p:ph idx="1"/>
          </p:nvPr>
        </p:nvSpPr>
        <p:spPr/>
        <p:txBody>
          <a:bodyPr>
            <a:noAutofit/>
          </a:bodyPr>
          <a:lstStyle/>
          <a:p>
            <a:pPr marL="0" indent="0">
              <a:buNone/>
            </a:pPr>
            <a:r>
              <a:rPr lang="pt-BR" sz="1600" dirty="0" smtClean="0"/>
              <a:t>Se a sua empresas que têm os controles financeiros bem organizados, a preparação do fluxo de caixa será fácil.</a:t>
            </a:r>
            <a:br>
              <a:rPr lang="pt-BR" sz="1600" dirty="0" smtClean="0"/>
            </a:br>
            <a:endParaRPr lang="pt-BR" sz="1600" dirty="0" smtClean="0"/>
          </a:p>
          <a:p>
            <a:pPr marL="0" indent="0">
              <a:buNone/>
            </a:pPr>
            <a:r>
              <a:rPr lang="pt-BR" sz="1600" dirty="0" smtClean="0"/>
              <a:t>Mas se sua empresa ainda não tiver controles de forma organizada, é bastante provável que, nos três primeiros meses, o fluxo de caixa ainda não seja um documento confiável, porque algumas projeções ficarão ou superestimadas, ou subestimadas, alguns custos ou despesas não terão sido previstos. </a:t>
            </a:r>
          </a:p>
          <a:p>
            <a:pPr marL="0" indent="0">
              <a:buNone/>
            </a:pPr>
            <a:endParaRPr lang="pt-BR" sz="1600" dirty="0"/>
          </a:p>
          <a:p>
            <a:pPr marL="0" indent="0">
              <a:buNone/>
            </a:pPr>
            <a:r>
              <a:rPr lang="pt-BR" sz="1600" dirty="0" smtClean="0"/>
              <a:t>Se isso lhe acontecer, não fique frustrado: primeiro é preciso organizar-se para ter dados confiáveis. </a:t>
            </a:r>
          </a:p>
          <a:p>
            <a:pPr marL="0" indent="0">
              <a:buNone/>
            </a:pPr>
            <a:endParaRPr lang="pt-BR" sz="1600" dirty="0"/>
          </a:p>
          <a:p>
            <a:pPr marL="0" indent="0">
              <a:buNone/>
            </a:pPr>
            <a:r>
              <a:rPr lang="pt-BR" sz="1600" b="1" dirty="0" smtClean="0">
                <a:solidFill>
                  <a:srgbClr val="1F497D"/>
                </a:solidFill>
              </a:rPr>
              <a:t>Acesse o modelo do SEBRAE e adapte-o para o seu negócio. </a:t>
            </a:r>
          </a:p>
          <a:p>
            <a:pPr marL="0" indent="0">
              <a:buNone/>
            </a:pPr>
            <a:endParaRPr lang="pt-BR" sz="1600" b="1" dirty="0">
              <a:solidFill>
                <a:srgbClr val="1F497D"/>
              </a:solidFill>
            </a:endParaRPr>
          </a:p>
          <a:p>
            <a:pPr marL="0" indent="0">
              <a:buNone/>
            </a:pPr>
            <a:r>
              <a:rPr lang="pt-BR" sz="1600" dirty="0" smtClean="0"/>
              <a:t>Lembre-se que na preparação </a:t>
            </a:r>
            <a:r>
              <a:rPr lang="pt-BR" sz="1600" dirty="0"/>
              <a:t>do fluxo de caixa, o total das disponibilidades existentes será o saldo inicial de caixa. </a:t>
            </a:r>
          </a:p>
          <a:p>
            <a:pPr marL="0" indent="0">
              <a:buNone/>
            </a:pPr>
            <a:endParaRPr lang="pt-BR" sz="1600" b="1" dirty="0" smtClean="0">
              <a:solidFill>
                <a:srgbClr val="1F497D"/>
              </a:solidFill>
            </a:endParaRPr>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a:t>
            </a:r>
            <a:r>
              <a:rPr lang="pt-BR" dirty="0">
                <a:solidFill>
                  <a:srgbClr val="EEECE1"/>
                </a:solidFill>
              </a:rPr>
              <a:t>6</a:t>
            </a:r>
          </a:p>
        </p:txBody>
      </p:sp>
    </p:spTree>
    <p:extLst>
      <p:ext uri="{BB962C8B-B14F-4D97-AF65-F5344CB8AC3E}">
        <p14:creationId xmlns:p14="http://schemas.microsoft.com/office/powerpoint/2010/main" val="4104891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Encerramento</a:t>
            </a:r>
            <a:endParaRPr lang="en-US" sz="3200" dirty="0"/>
          </a:p>
        </p:txBody>
      </p:sp>
      <p:sp>
        <p:nvSpPr>
          <p:cNvPr id="3" name="Content Placeholder 2"/>
          <p:cNvSpPr>
            <a:spLocks noGrp="1"/>
          </p:cNvSpPr>
          <p:nvPr>
            <p:ph idx="1"/>
          </p:nvPr>
        </p:nvSpPr>
        <p:spPr>
          <a:xfrm>
            <a:off x="457200" y="1600200"/>
            <a:ext cx="5295812" cy="4876800"/>
          </a:xfrm>
        </p:spPr>
        <p:txBody>
          <a:bodyPr>
            <a:normAutofit/>
          </a:bodyPr>
          <a:lstStyle/>
          <a:p>
            <a:pPr marL="0" indent="0">
              <a:buNone/>
            </a:pPr>
            <a:r>
              <a:rPr lang="pt-BR" sz="1600" dirty="0" smtClean="0"/>
              <a:t>Muitas decisões podem ser tomadas analisando um fluxo de caixa. O aperto de caixa, em muitos casos, não significa que a empresa precisa de novos recursos para financiar a Necessidade de Capital de Giro. Isso pode ser reflexo de uma série de decisões ou atitudes tomadas anteriormente, como, por exemplo: estoques excedentes, clientes em atraso, investimentos sem planejamento, etc. </a:t>
            </a:r>
          </a:p>
          <a:p>
            <a:pPr marL="0" indent="0">
              <a:buNone/>
            </a:pPr>
            <a:endParaRPr lang="pt-BR" sz="1600" dirty="0"/>
          </a:p>
          <a:p>
            <a:pPr marL="0" indent="0">
              <a:buNone/>
            </a:pPr>
            <a:r>
              <a:rPr lang="pt-BR" sz="1600" dirty="0" smtClean="0"/>
              <a:t>Por isso, gerencie bem suas contas a receber e seus estoques bem como suas compras. Elabore controles para cada um destes itens. O Fluxo de Caixa irá auxiliar você a visualizar melhor essas informações.</a:t>
            </a: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6: </a:t>
            </a:r>
            <a:r>
              <a:rPr lang="pt-BR" dirty="0" smtClean="0">
                <a:solidFill>
                  <a:srgbClr val="EEECE1"/>
                </a:solidFill>
              </a:rPr>
              <a:t>Tela 7</a:t>
            </a:r>
            <a:endParaRPr lang="pt-BR" dirty="0">
              <a:solidFill>
                <a:srgbClr val="EEECE1"/>
              </a:solidFill>
            </a:endParaRPr>
          </a:p>
        </p:txBody>
      </p:sp>
    </p:spTree>
    <p:extLst>
      <p:ext uri="{BB962C8B-B14F-4D97-AF65-F5344CB8AC3E}">
        <p14:creationId xmlns:p14="http://schemas.microsoft.com/office/powerpoint/2010/main" val="1916901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700" dirty="0"/>
              <a:t>Parada </a:t>
            </a:r>
            <a:r>
              <a:rPr lang="pt-BR" sz="2700" dirty="0" smtClean="0"/>
              <a:t>7:</a:t>
            </a:r>
            <a:r>
              <a:rPr lang="pt-BR" sz="2700" dirty="0"/>
              <a:t/>
            </a:r>
            <a:br>
              <a:rPr lang="pt-BR" sz="2700" dirty="0"/>
            </a:br>
            <a:r>
              <a:rPr lang="pt-BR" sz="2700" dirty="0" smtClean="0">
                <a:solidFill>
                  <a:srgbClr val="1F497D"/>
                </a:solidFill>
              </a:rPr>
              <a:t>apuração de resultados</a:t>
            </a:r>
            <a:endParaRPr lang="en-US" dirty="0">
              <a:solidFill>
                <a:srgbClr val="1F497D"/>
              </a:solidFill>
            </a:endParaRPr>
          </a:p>
        </p:txBody>
      </p:sp>
      <p:sp>
        <p:nvSpPr>
          <p:cNvPr id="4" name="Rectangle 3"/>
          <p:cNvSpPr/>
          <p:nvPr/>
        </p:nvSpPr>
        <p:spPr>
          <a:xfrm>
            <a:off x="3527994" y="3939257"/>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Ilustração para miniatura no carrossel:</a:t>
            </a:r>
          </a:p>
          <a:p>
            <a:pPr algn="ctr"/>
            <a:r>
              <a:rPr lang="en-US" sz="1400" dirty="0" err="1" smtClean="0">
                <a:solidFill>
                  <a:schemeClr val="bg1"/>
                </a:solidFill>
              </a:rPr>
              <a:t>Gráfico</a:t>
            </a:r>
            <a:r>
              <a:rPr lang="en-US" sz="1400" dirty="0" smtClean="0">
                <a:solidFill>
                  <a:schemeClr val="bg1"/>
                </a:solidFill>
              </a:rPr>
              <a:t> de </a:t>
            </a:r>
            <a:r>
              <a:rPr lang="en-US" sz="1400" dirty="0" err="1" smtClean="0">
                <a:solidFill>
                  <a:schemeClr val="bg1"/>
                </a:solidFill>
              </a:rPr>
              <a:t>barras</a:t>
            </a:r>
            <a:r>
              <a:rPr lang="en-US" sz="1400" dirty="0" smtClean="0">
                <a:solidFill>
                  <a:schemeClr val="bg1"/>
                </a:solidFill>
              </a:rPr>
              <a:t> com seta </a:t>
            </a:r>
            <a:r>
              <a:rPr lang="en-US" sz="1400" dirty="0" err="1" smtClean="0">
                <a:solidFill>
                  <a:schemeClr val="bg1"/>
                </a:solidFill>
              </a:rPr>
              <a:t>subindo</a:t>
            </a:r>
            <a:endParaRPr lang="en-US" sz="1400" dirty="0" smtClean="0">
              <a:solidFill>
                <a:schemeClr val="bg1"/>
              </a:solidFill>
            </a:endParaRPr>
          </a:p>
          <a:p>
            <a:pPr algn="ctr"/>
            <a:r>
              <a:rPr lang="en-US" sz="1400" dirty="0" smtClean="0">
                <a:solidFill>
                  <a:schemeClr val="bg1"/>
                </a:solidFill>
              </a:rPr>
              <a:t>13x9cm</a:t>
            </a:r>
            <a:endParaRPr lang="en-US" sz="1400" dirty="0">
              <a:solidFill>
                <a:schemeClr val="bg1"/>
              </a:solidFill>
            </a:endParaRPr>
          </a:p>
        </p:txBody>
      </p:sp>
      <p:pic>
        <p:nvPicPr>
          <p:cNvPr id="3" name="Picture 2"/>
          <p:cNvPicPr>
            <a:picLocks noChangeAspect="1"/>
          </p:cNvPicPr>
          <p:nvPr/>
        </p:nvPicPr>
        <p:blipFill>
          <a:blip r:embed="rId2"/>
          <a:stretch>
            <a:fillRect/>
          </a:stretch>
        </p:blipFill>
        <p:spPr>
          <a:xfrm>
            <a:off x="8530985" y="939226"/>
            <a:ext cx="2140263" cy="1653353"/>
          </a:xfrm>
          <a:prstGeom prst="rect">
            <a:avLst/>
          </a:prstGeom>
        </p:spPr>
      </p:pic>
      <p:pic>
        <p:nvPicPr>
          <p:cNvPr id="5" name="Picture 4"/>
          <p:cNvPicPr>
            <a:picLocks noChangeAspect="1"/>
          </p:cNvPicPr>
          <p:nvPr/>
        </p:nvPicPr>
        <p:blipFill>
          <a:blip r:embed="rId3"/>
          <a:stretch>
            <a:fillRect/>
          </a:stretch>
        </p:blipFill>
        <p:spPr>
          <a:xfrm>
            <a:off x="8530985" y="2753725"/>
            <a:ext cx="2049201" cy="1536901"/>
          </a:xfrm>
          <a:prstGeom prst="rect">
            <a:avLst/>
          </a:prstGeom>
        </p:spPr>
      </p:pic>
      <p:pic>
        <p:nvPicPr>
          <p:cNvPr id="6" name="Picture 5"/>
          <p:cNvPicPr>
            <a:picLocks noChangeAspect="1"/>
          </p:cNvPicPr>
          <p:nvPr/>
        </p:nvPicPr>
        <p:blipFill>
          <a:blip r:embed="rId4"/>
          <a:stretch>
            <a:fillRect/>
          </a:stretch>
        </p:blipFill>
        <p:spPr>
          <a:xfrm>
            <a:off x="8530985" y="4423682"/>
            <a:ext cx="2238115" cy="1678586"/>
          </a:xfrm>
          <a:prstGeom prst="rect">
            <a:avLst/>
          </a:prstGeom>
        </p:spPr>
      </p:pic>
    </p:spTree>
    <p:extLst>
      <p:ext uri="{BB962C8B-B14F-4D97-AF65-F5344CB8AC3E}">
        <p14:creationId xmlns:p14="http://schemas.microsoft.com/office/powerpoint/2010/main" val="766863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Apuração</a:t>
            </a:r>
            <a:r>
              <a:rPr lang="en-US" sz="2800" dirty="0" smtClean="0"/>
              <a:t> de </a:t>
            </a:r>
            <a:r>
              <a:rPr lang="en-US" sz="2800" dirty="0" err="1" smtClean="0"/>
              <a:t>resultados</a:t>
            </a:r>
            <a:endParaRPr lang="en-US" sz="2800" dirty="0"/>
          </a:p>
        </p:txBody>
      </p:sp>
      <p:sp>
        <p:nvSpPr>
          <p:cNvPr id="3" name="Content Placeholder 2"/>
          <p:cNvSpPr>
            <a:spLocks noGrp="1"/>
          </p:cNvSpPr>
          <p:nvPr>
            <p:ph idx="1"/>
          </p:nvPr>
        </p:nvSpPr>
        <p:spPr>
          <a:xfrm>
            <a:off x="457200" y="1600200"/>
            <a:ext cx="5510020" cy="4876800"/>
          </a:xfrm>
        </p:spPr>
        <p:txBody>
          <a:bodyPr>
            <a:normAutofit/>
          </a:bodyPr>
          <a:lstStyle/>
          <a:p>
            <a:pPr marL="0" indent="0">
              <a:buNone/>
            </a:pPr>
            <a:r>
              <a:rPr lang="pt-BR" sz="1800" dirty="0"/>
              <a:t>A </a:t>
            </a:r>
            <a:r>
              <a:rPr lang="pt-BR" sz="1800" dirty="0" smtClean="0"/>
              <a:t>apuração </a:t>
            </a:r>
            <a:r>
              <a:rPr lang="pt-BR" sz="1800" dirty="0"/>
              <a:t>de resultados é um instrumento de gestão que possibilita que você conheça os resultados de seu negócio, no fim de determinado </a:t>
            </a:r>
            <a:r>
              <a:rPr lang="pt-BR" sz="1800" dirty="0" smtClean="0"/>
              <a:t>período, </a:t>
            </a:r>
            <a:r>
              <a:rPr lang="pt-BR" sz="1800" dirty="0"/>
              <a:t>como por exemplo, no fim cada </a:t>
            </a:r>
            <a:r>
              <a:rPr lang="pt-BR" sz="1800" dirty="0" smtClean="0"/>
              <a:t>mês, </a:t>
            </a:r>
            <a:r>
              <a:rPr lang="pt-BR" sz="1800" dirty="0"/>
              <a:t>de cada trimestre, de cada semestre ou de cada ano. </a:t>
            </a:r>
          </a:p>
          <a:p>
            <a:pPr marL="0" indent="0">
              <a:buNone/>
            </a:pPr>
            <a:endParaRPr lang="pt-BR" sz="1800" dirty="0" smtClean="0"/>
          </a:p>
          <a:p>
            <a:pPr marL="0" indent="0">
              <a:buNone/>
            </a:pPr>
            <a:r>
              <a:rPr lang="pt-BR" sz="1800" dirty="0" smtClean="0"/>
              <a:t>Nesta parada você entenderá como apurar o resultado do seu negócio e poderá identificar se  ele é viável ou não. </a:t>
            </a:r>
          </a:p>
          <a:p>
            <a:pPr marL="0" indent="0">
              <a:buNone/>
            </a:pPr>
            <a:endParaRPr lang="pt-BR" sz="1800" dirty="0" smtClean="0"/>
          </a:p>
          <a:p>
            <a:pPr marL="0" indent="0">
              <a:buNone/>
            </a:pPr>
            <a:r>
              <a:rPr lang="pt-BR" sz="1800" dirty="0" smtClean="0"/>
              <a:t>Passando por aqui você:</a:t>
            </a:r>
          </a:p>
          <a:p>
            <a:r>
              <a:rPr lang="pt-BR" sz="1800" dirty="0" smtClean="0"/>
              <a:t>Conhecerá como apurar o resultado mensal do seu negócio; </a:t>
            </a:r>
          </a:p>
          <a:p>
            <a:r>
              <a:rPr lang="pt-BR" sz="1800" dirty="0" smtClean="0"/>
              <a:t>Saberá como calcular os indicadores de eficiência do seu negócio. </a:t>
            </a:r>
          </a:p>
          <a:p>
            <a:endParaRPr lang="pt-BR" sz="1800" dirty="0"/>
          </a:p>
        </p:txBody>
      </p:sp>
      <p:sp>
        <p:nvSpPr>
          <p:cNvPr id="4" name="Rectangle 3"/>
          <p:cNvSpPr/>
          <p:nvPr/>
        </p:nvSpPr>
        <p:spPr>
          <a:xfrm>
            <a:off x="6511604" y="2057419"/>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bg1"/>
                </a:solidFill>
              </a:rPr>
              <a:t>Ilustração</a:t>
            </a:r>
            <a:r>
              <a:rPr lang="en-US" sz="1400" dirty="0">
                <a:solidFill>
                  <a:schemeClr val="bg1"/>
                </a:solidFill>
              </a:rPr>
              <a:t> </a:t>
            </a:r>
            <a:r>
              <a:rPr lang="en-US" sz="1400" dirty="0" err="1">
                <a:solidFill>
                  <a:schemeClr val="bg1"/>
                </a:solidFill>
              </a:rPr>
              <a:t>para</a:t>
            </a:r>
            <a:r>
              <a:rPr lang="en-US" sz="1400" dirty="0">
                <a:solidFill>
                  <a:schemeClr val="bg1"/>
                </a:solidFill>
              </a:rPr>
              <a:t> </a:t>
            </a:r>
            <a:r>
              <a:rPr lang="en-US" sz="1400" dirty="0" err="1">
                <a:solidFill>
                  <a:schemeClr val="bg1"/>
                </a:solidFill>
              </a:rPr>
              <a:t>miniatura</a:t>
            </a:r>
            <a:r>
              <a:rPr lang="en-US" sz="1400" dirty="0">
                <a:solidFill>
                  <a:schemeClr val="bg1"/>
                </a:solidFill>
              </a:rPr>
              <a:t> no </a:t>
            </a:r>
            <a:r>
              <a:rPr lang="en-US" sz="1400" dirty="0" err="1">
                <a:solidFill>
                  <a:schemeClr val="bg1"/>
                </a:solidFill>
              </a:rPr>
              <a:t>carrossel</a:t>
            </a:r>
            <a:r>
              <a:rPr lang="en-US" sz="1400" dirty="0">
                <a:solidFill>
                  <a:schemeClr val="bg1"/>
                </a:solidFill>
              </a:rPr>
              <a:t>:</a:t>
            </a:r>
          </a:p>
          <a:p>
            <a:pPr algn="ctr"/>
            <a:r>
              <a:rPr lang="en-US" sz="1400" dirty="0" err="1">
                <a:solidFill>
                  <a:schemeClr val="bg1"/>
                </a:solidFill>
              </a:rPr>
              <a:t>Gráfico</a:t>
            </a:r>
            <a:r>
              <a:rPr lang="en-US" sz="1400" dirty="0">
                <a:solidFill>
                  <a:schemeClr val="bg1"/>
                </a:solidFill>
              </a:rPr>
              <a:t> de </a:t>
            </a:r>
            <a:r>
              <a:rPr lang="en-US" sz="1400" dirty="0" err="1">
                <a:solidFill>
                  <a:schemeClr val="bg1"/>
                </a:solidFill>
              </a:rPr>
              <a:t>barras</a:t>
            </a:r>
            <a:r>
              <a:rPr lang="en-US" sz="1400" dirty="0">
                <a:solidFill>
                  <a:schemeClr val="bg1"/>
                </a:solidFill>
              </a:rPr>
              <a:t> com seta </a:t>
            </a:r>
            <a:r>
              <a:rPr lang="en-US" sz="1400" dirty="0" err="1" smtClean="0">
                <a:solidFill>
                  <a:schemeClr val="bg1"/>
                </a:solidFill>
              </a:rPr>
              <a:t>subindo</a:t>
            </a:r>
            <a:endParaRPr lang="en-US" sz="1400" dirty="0" smtClean="0">
              <a:solidFill>
                <a:schemeClr val="bg1"/>
              </a:solidFill>
            </a:endParaRPr>
          </a:p>
          <a:p>
            <a:pPr algn="ctr"/>
            <a:r>
              <a:rPr lang="en-US" sz="1400" dirty="0">
                <a:solidFill>
                  <a:schemeClr val="bg1"/>
                </a:solidFill>
              </a:rPr>
              <a:t>13x9cm</a:t>
            </a:r>
          </a:p>
          <a:p>
            <a:pPr algn="ct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a:t>
            </a:r>
            <a:r>
              <a:rPr lang="pt-BR" dirty="0">
                <a:solidFill>
                  <a:srgbClr val="EEECE1"/>
                </a:solidFill>
              </a:rPr>
              <a:t>1</a:t>
            </a:r>
          </a:p>
        </p:txBody>
      </p:sp>
    </p:spTree>
    <p:extLst>
      <p:ext uri="{BB962C8B-B14F-4D97-AF65-F5344CB8AC3E}">
        <p14:creationId xmlns:p14="http://schemas.microsoft.com/office/powerpoint/2010/main" val="96328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2800" dirty="0" smtClean="0"/>
              <a:t>A importância da administração de uma empresa</a:t>
            </a:r>
            <a:endParaRPr lang="pt-BR" sz="2800" dirty="0"/>
          </a:p>
        </p:txBody>
      </p:sp>
      <p:sp>
        <p:nvSpPr>
          <p:cNvPr id="3" name="Content Placeholder 2"/>
          <p:cNvSpPr>
            <a:spLocks noGrp="1"/>
          </p:cNvSpPr>
          <p:nvPr>
            <p:ph idx="1"/>
          </p:nvPr>
        </p:nvSpPr>
        <p:spPr>
          <a:xfrm>
            <a:off x="457200" y="1600200"/>
            <a:ext cx="8229600" cy="4690036"/>
          </a:xfrm>
        </p:spPr>
        <p:txBody>
          <a:bodyPr>
            <a:normAutofit/>
          </a:bodyPr>
          <a:lstStyle/>
          <a:p>
            <a:pPr marL="0" indent="0">
              <a:buNone/>
            </a:pPr>
            <a:r>
              <a:rPr lang="pt-BR" sz="1800" dirty="0" smtClean="0"/>
              <a:t>Nossa sociedade não existiria se os administradores não orientassem suas organizações. A administração eficaz de um negócio é a maior riqueza dos países. Por outro lado, esta administração eficaz é a maior carência de nosso país. Precisamos de bons administradores pois eles produzem a roupa que vestimos, a comida que comemos, e também empregam pessoas. </a:t>
            </a:r>
          </a:p>
          <a:p>
            <a:pPr marL="0" indent="0">
              <a:buNone/>
            </a:pPr>
            <a:endParaRPr lang="pt-BR" sz="1800" dirty="0" smtClean="0"/>
          </a:p>
          <a:p>
            <a:pPr marL="0" indent="0">
              <a:buNone/>
            </a:pPr>
            <a:r>
              <a:rPr lang="pt-BR" sz="1800" b="1" dirty="0" smtClean="0">
                <a:solidFill>
                  <a:srgbClr val="1F497D"/>
                </a:solidFill>
              </a:rPr>
              <a:t>Você, futuro empreendedor e administrador de sua empresa, contribuirá para a geração de um padrão de vida que a sociedade aprecia. Um empresário contribui socialmente quando, por exemplo, fornece roupas para o bairro onde está localizado o negócio</a:t>
            </a:r>
            <a:r>
              <a:rPr lang="pt-BR" sz="1800" dirty="0" smtClean="0"/>
              <a:t>. </a:t>
            </a:r>
          </a:p>
          <a:p>
            <a:pPr marL="0" indent="0">
              <a:buNone/>
            </a:pPr>
            <a:endParaRPr lang="pt-BR" sz="1800" dirty="0"/>
          </a:p>
          <a:p>
            <a:pPr marL="0" indent="0">
              <a:buNone/>
            </a:pPr>
            <a:r>
              <a:rPr lang="pt-BR" sz="1800" dirty="0" smtClean="0"/>
              <a:t>Pelo trabalho de administrar um negócio, você deverá receber um salário correspondente a isto, o que chamamos de </a:t>
            </a:r>
            <a:r>
              <a:rPr lang="pt-BR" sz="1800" b="1" dirty="0" smtClean="0">
                <a:solidFill>
                  <a:srgbClr val="1F497D"/>
                </a:solidFill>
              </a:rPr>
              <a:t>pró-labore</a:t>
            </a:r>
            <a:r>
              <a:rPr lang="pt-BR" sz="1800" dirty="0" smtClean="0"/>
              <a:t>.</a:t>
            </a:r>
          </a:p>
          <a:p>
            <a:pPr marL="0" indent="0">
              <a:buNone/>
            </a:pPr>
            <a:endParaRPr lang="pt-BR" sz="1800" dirty="0"/>
          </a:p>
          <a:p>
            <a:pPr marL="0" indent="0">
              <a:buNone/>
            </a:pPr>
            <a:r>
              <a:rPr lang="pt-BR" sz="1800" dirty="0" smtClean="0"/>
              <a:t>SAIBA MAIS</a:t>
            </a:r>
            <a:endParaRPr lang="pt-BR" sz="1800" dirty="0" smtClean="0"/>
          </a:p>
          <a:p>
            <a:pPr marL="0" indent="0">
              <a:buNone/>
            </a:pP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3123630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Conceito</a:t>
            </a:r>
            <a:r>
              <a:rPr lang="en-US" sz="3200" dirty="0" smtClean="0"/>
              <a:t> de </a:t>
            </a:r>
            <a:r>
              <a:rPr lang="en-US" sz="3200" dirty="0" err="1" smtClean="0"/>
              <a:t>apuração</a:t>
            </a:r>
            <a:r>
              <a:rPr lang="en-US" sz="3200" dirty="0" smtClean="0"/>
              <a:t> de </a:t>
            </a:r>
            <a:r>
              <a:rPr lang="en-US" sz="3200" dirty="0" err="1" smtClean="0"/>
              <a:t>resultados</a:t>
            </a:r>
            <a:endParaRPr lang="en-US" sz="3200" dirty="0"/>
          </a:p>
        </p:txBody>
      </p:sp>
      <p:sp>
        <p:nvSpPr>
          <p:cNvPr id="3" name="Content Placeholder 2"/>
          <p:cNvSpPr>
            <a:spLocks noGrp="1"/>
          </p:cNvSpPr>
          <p:nvPr>
            <p:ph idx="1"/>
          </p:nvPr>
        </p:nvSpPr>
        <p:spPr>
          <a:xfrm>
            <a:off x="564444" y="1600200"/>
            <a:ext cx="5489223" cy="4876800"/>
          </a:xfrm>
        </p:spPr>
        <p:txBody>
          <a:bodyPr>
            <a:noAutofit/>
          </a:bodyPr>
          <a:lstStyle/>
          <a:p>
            <a:pPr marL="0" indent="0">
              <a:buNone/>
            </a:pPr>
            <a:r>
              <a:rPr lang="pt-BR" sz="1600" b="1" dirty="0" smtClean="0">
                <a:solidFill>
                  <a:schemeClr val="tx2"/>
                </a:solidFill>
              </a:rPr>
              <a:t>A apuração de resultados representa a diferença entre as vendas totais e os custos e despesas totais de um período que se pretende apurar. Chamamos esta apuração de Demonstrativo de Resultados do Exercício, mais conhecido como DRE. </a:t>
            </a:r>
          </a:p>
          <a:p>
            <a:pPr marL="0" indent="0">
              <a:buNone/>
            </a:pPr>
            <a:r>
              <a:rPr lang="pt-BR" sz="1600" dirty="0" smtClean="0"/>
              <a:t>No demonstrativo de resultados deverá constar o valor total das vendas realizadas pela sua empresa no período, independentemente do seu recebimento, o custo das mercadorias vendidas, independentemente de seu pagamento, e as despesas decorrentes de suas atividades operacionais. </a:t>
            </a:r>
          </a:p>
          <a:p>
            <a:pPr marL="0" indent="0">
              <a:buNone/>
            </a:pPr>
            <a:r>
              <a:rPr lang="pt-BR" sz="1600" dirty="0" smtClean="0"/>
              <a:t>Este registro </a:t>
            </a:r>
            <a:r>
              <a:rPr lang="pt-BR" sz="1600" dirty="0"/>
              <a:t>dos recebimentos das vendas e dos pagamentos </a:t>
            </a:r>
            <a:r>
              <a:rPr lang="pt-BR" sz="1600" dirty="0" smtClean="0"/>
              <a:t>é </a:t>
            </a:r>
            <a:r>
              <a:rPr lang="pt-BR" sz="1600" dirty="0"/>
              <a:t>feito no </a:t>
            </a:r>
            <a:r>
              <a:rPr lang="pt-BR" sz="1600" dirty="0" smtClean="0"/>
              <a:t>seu Fluxo </a:t>
            </a:r>
            <a:r>
              <a:rPr lang="pt-BR" sz="1600" dirty="0"/>
              <a:t>de caixa. </a:t>
            </a:r>
          </a:p>
        </p:txBody>
      </p:sp>
      <p:sp>
        <p:nvSpPr>
          <p:cNvPr id="4" name="Rectangle 3"/>
          <p:cNvSpPr/>
          <p:nvPr/>
        </p:nvSpPr>
        <p:spPr>
          <a:xfrm>
            <a:off x="6511604" y="2057419"/>
            <a:ext cx="2055286" cy="15684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empreendedor</a:t>
            </a:r>
            <a:r>
              <a:rPr lang="en-US" sz="1400" dirty="0" smtClean="0">
                <a:solidFill>
                  <a:schemeClr val="bg1"/>
                </a:solidFill>
              </a:rPr>
              <a:t> </a:t>
            </a:r>
            <a:r>
              <a:rPr lang="en-US" sz="1400" dirty="0" err="1" smtClean="0">
                <a:solidFill>
                  <a:schemeClr val="bg1"/>
                </a:solidFill>
              </a:rPr>
              <a:t>segurando</a:t>
            </a:r>
            <a:r>
              <a:rPr lang="en-US" sz="1400" dirty="0" smtClean="0">
                <a:solidFill>
                  <a:schemeClr val="bg1"/>
                </a:solidFill>
              </a:rPr>
              <a:t> um </a:t>
            </a:r>
            <a:r>
              <a:rPr lang="en-US" sz="1400" dirty="0" err="1" smtClean="0">
                <a:solidFill>
                  <a:schemeClr val="bg1"/>
                </a:solidFill>
              </a:rPr>
              <a:t>livro</a:t>
            </a:r>
            <a:r>
              <a:rPr lang="en-US" sz="1400" dirty="0" smtClean="0">
                <a:solidFill>
                  <a:schemeClr val="bg1"/>
                </a:solidFill>
              </a:rPr>
              <a:t>, </a:t>
            </a:r>
            <a:r>
              <a:rPr lang="en-US" sz="1400" dirty="0" err="1" smtClean="0">
                <a:solidFill>
                  <a:schemeClr val="bg1"/>
                </a:solidFill>
              </a:rPr>
              <a:t>na</a:t>
            </a:r>
            <a:r>
              <a:rPr lang="en-US" sz="1400" dirty="0" smtClean="0">
                <a:solidFill>
                  <a:schemeClr val="bg1"/>
                </a:solidFill>
              </a:rPr>
              <a:t> </a:t>
            </a:r>
            <a:r>
              <a:rPr lang="en-US" sz="1400" dirty="0" err="1" smtClean="0">
                <a:solidFill>
                  <a:schemeClr val="bg1"/>
                </a:solidFill>
              </a:rPr>
              <a:t>capa</a:t>
            </a:r>
            <a:r>
              <a:rPr lang="en-US" sz="1400" dirty="0" smtClean="0">
                <a:solidFill>
                  <a:schemeClr val="bg1"/>
                </a:solidFill>
              </a:rPr>
              <a:t> </a:t>
            </a:r>
            <a:r>
              <a:rPr lang="en-US" sz="1400" dirty="0" err="1" smtClean="0">
                <a:solidFill>
                  <a:schemeClr val="bg1"/>
                </a:solidFill>
              </a:rPr>
              <a:t>estará</a:t>
            </a:r>
            <a:r>
              <a:rPr lang="en-US" sz="1400" dirty="0" smtClean="0">
                <a:solidFill>
                  <a:schemeClr val="bg1"/>
                </a:solidFill>
              </a:rPr>
              <a:t> </a:t>
            </a:r>
            <a:r>
              <a:rPr lang="en-US" sz="1400" dirty="0" err="1" smtClean="0">
                <a:solidFill>
                  <a:schemeClr val="bg1"/>
                </a:solidFill>
              </a:rPr>
              <a:t>escrito</a:t>
            </a:r>
            <a:r>
              <a:rPr lang="en-US" sz="1400" dirty="0" smtClean="0">
                <a:solidFill>
                  <a:schemeClr val="bg1"/>
                </a:solidFill>
              </a:rPr>
              <a:t>: </a:t>
            </a:r>
            <a:r>
              <a:rPr lang="en-US" sz="1400" dirty="0" err="1" smtClean="0">
                <a:solidFill>
                  <a:schemeClr val="bg1"/>
                </a:solidFill>
              </a:rPr>
              <a:t>Demonstrativo</a:t>
            </a:r>
            <a:r>
              <a:rPr lang="en-US" sz="1400" dirty="0" smtClean="0">
                <a:solidFill>
                  <a:schemeClr val="bg1"/>
                </a:solidFill>
              </a:rPr>
              <a:t> de </a:t>
            </a:r>
            <a:r>
              <a:rPr lang="en-US" sz="1400" dirty="0" err="1">
                <a:solidFill>
                  <a:schemeClr val="bg1"/>
                </a:solidFill>
              </a:rPr>
              <a:t>R</a:t>
            </a:r>
            <a:r>
              <a:rPr lang="en-US" sz="1400" dirty="0" err="1" smtClean="0">
                <a:solidFill>
                  <a:schemeClr val="bg1"/>
                </a:solidFill>
              </a:rPr>
              <a:t>esultados</a:t>
            </a:r>
            <a:r>
              <a:rPr lang="en-US" sz="1400" dirty="0" smtClean="0">
                <a:solidFill>
                  <a:schemeClr val="bg1"/>
                </a:solidFill>
              </a:rPr>
              <a:t> do </a:t>
            </a:r>
            <a:r>
              <a:rPr lang="en-US" sz="1400" dirty="0" err="1" smtClean="0">
                <a:solidFill>
                  <a:schemeClr val="bg1"/>
                </a:solidFill>
              </a:rPr>
              <a:t>Exercício</a:t>
            </a:r>
            <a:r>
              <a:rPr lang="en-US" sz="1400" dirty="0" smtClean="0">
                <a:solidFill>
                  <a:schemeClr val="bg1"/>
                </a:solidFill>
              </a:rPr>
              <a:t>.</a:t>
            </a:r>
          </a:p>
          <a:p>
            <a:pPr algn="ctr"/>
            <a:r>
              <a:rPr lang="en-US" sz="1400" dirty="0" smtClean="0">
                <a:solidFill>
                  <a:schemeClr val="bg1"/>
                </a:solidFill>
              </a:rPr>
              <a:t>15x18cm</a:t>
            </a: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2</a:t>
            </a:r>
            <a:endParaRPr lang="pt-BR" dirty="0">
              <a:solidFill>
                <a:srgbClr val="EEECE1"/>
              </a:solidFill>
            </a:endParaRPr>
          </a:p>
        </p:txBody>
      </p:sp>
    </p:spTree>
    <p:extLst>
      <p:ext uri="{BB962C8B-B14F-4D97-AF65-F5344CB8AC3E}">
        <p14:creationId xmlns:p14="http://schemas.microsoft.com/office/powerpoint/2010/main" val="3244375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Modelo</a:t>
            </a:r>
            <a:r>
              <a:rPr lang="en-US" sz="2800" dirty="0" smtClean="0"/>
              <a:t> de </a:t>
            </a:r>
            <a:r>
              <a:rPr lang="en-US" sz="2800" dirty="0" err="1" smtClean="0"/>
              <a:t>Demonstrativo</a:t>
            </a:r>
            <a:r>
              <a:rPr lang="en-US" sz="2800" dirty="0" smtClean="0"/>
              <a:t> de </a:t>
            </a:r>
            <a:r>
              <a:rPr lang="en-US" sz="2800" dirty="0" err="1" smtClean="0"/>
              <a:t>Resultados</a:t>
            </a:r>
            <a:endParaRPr lang="en-US" sz="2800" dirty="0"/>
          </a:p>
        </p:txBody>
      </p:sp>
      <p:sp>
        <p:nvSpPr>
          <p:cNvPr id="3" name="Content Placeholder 2"/>
          <p:cNvSpPr>
            <a:spLocks noGrp="1"/>
          </p:cNvSpPr>
          <p:nvPr>
            <p:ph idx="1"/>
          </p:nvPr>
        </p:nvSpPr>
        <p:spPr>
          <a:xfrm>
            <a:off x="457200" y="1600199"/>
            <a:ext cx="8229600" cy="5177053"/>
          </a:xfrm>
        </p:spPr>
        <p:txBody>
          <a:bodyPr>
            <a:noAutofit/>
          </a:bodyPr>
          <a:lstStyle/>
          <a:p>
            <a:pPr marL="0" indent="0">
              <a:buNone/>
            </a:pPr>
            <a:r>
              <a:rPr lang="pt-BR" sz="1800" dirty="0" smtClean="0"/>
              <a:t>A seguir, conheça um modelo de Demonstrativo de Resultados.</a:t>
            </a:r>
          </a:p>
          <a:p>
            <a:pPr marL="0" indent="0">
              <a:buNone/>
            </a:pPr>
            <a:endParaRPr lang="pt-BR" sz="1800" dirty="0">
              <a:solidFill>
                <a:srgbClr val="FF0000"/>
              </a:solidFill>
            </a:endParaRPr>
          </a:p>
          <a:p>
            <a:pPr marL="0" indent="0">
              <a:buNone/>
            </a:pPr>
            <a:endParaRPr lang="pt-BR" sz="1800" dirty="0" smtClean="0">
              <a:solidFill>
                <a:srgbClr val="FF0000"/>
              </a:solidFill>
            </a:endParaRPr>
          </a:p>
          <a:p>
            <a:pPr marL="0" indent="0">
              <a:buNone/>
            </a:pPr>
            <a:endParaRPr lang="pt-BR" sz="1800" dirty="0">
              <a:solidFill>
                <a:srgbClr val="FF0000"/>
              </a:solidFill>
            </a:endParaRPr>
          </a:p>
          <a:p>
            <a:pPr marL="0" indent="0">
              <a:buNone/>
            </a:pPr>
            <a:endParaRPr lang="pt-BR" sz="1800" dirty="0" smtClean="0">
              <a:solidFill>
                <a:srgbClr val="FF0000"/>
              </a:solidFill>
            </a:endParaRPr>
          </a:p>
          <a:p>
            <a:pPr marL="0" indent="0">
              <a:buNone/>
            </a:pPr>
            <a:endParaRPr lang="pt-BR" sz="1800" dirty="0">
              <a:solidFill>
                <a:srgbClr val="FF0000"/>
              </a:solidFill>
            </a:endParaRPr>
          </a:p>
          <a:p>
            <a:pPr marL="0" indent="0">
              <a:buNone/>
            </a:pPr>
            <a:endParaRPr lang="pt-BR" sz="1800" dirty="0" smtClean="0">
              <a:solidFill>
                <a:srgbClr val="FF0000"/>
              </a:solidFill>
            </a:endParaRPr>
          </a:p>
          <a:p>
            <a:pPr marL="0" indent="0">
              <a:buNone/>
            </a:pPr>
            <a:endParaRPr lang="pt-BR" sz="1800" dirty="0">
              <a:solidFill>
                <a:srgbClr val="FF0000"/>
              </a:solidFill>
            </a:endParaRPr>
          </a:p>
          <a:p>
            <a:pPr marL="0" indent="0">
              <a:buNone/>
            </a:pPr>
            <a:endParaRPr lang="pt-BR" sz="1800" dirty="0" smtClean="0">
              <a:solidFill>
                <a:srgbClr val="FF0000"/>
              </a:solidFill>
            </a:endParaRPr>
          </a:p>
          <a:p>
            <a:pPr marL="0" indent="0">
              <a:buNone/>
            </a:pPr>
            <a:endParaRPr lang="pt-BR" sz="1800" dirty="0">
              <a:solidFill>
                <a:srgbClr val="FF0000"/>
              </a:solidFill>
            </a:endParaRPr>
          </a:p>
          <a:p>
            <a:pPr marL="0" indent="0">
              <a:buNone/>
            </a:pPr>
            <a:endParaRPr lang="pt-BR" sz="1800" dirty="0" smtClean="0">
              <a:solidFill>
                <a:srgbClr val="FF0000"/>
              </a:solidFill>
            </a:endParaRPr>
          </a:p>
          <a:p>
            <a:pPr marL="0" indent="0">
              <a:buNone/>
            </a:pPr>
            <a:endParaRPr lang="pt-BR" sz="1800" dirty="0">
              <a:solidFill>
                <a:srgbClr val="FF0000"/>
              </a:solidFill>
            </a:endParaRPr>
          </a:p>
          <a:p>
            <a:r>
              <a:rPr lang="pt-BR" sz="1800" dirty="0"/>
              <a:t>Quando o resultado é positivo (que é o caso da empresa do quadro acima) significa que a empresa operou com lucro</a:t>
            </a:r>
            <a:r>
              <a:rPr lang="pt-BR" sz="1800" dirty="0" smtClean="0"/>
              <a:t>.</a:t>
            </a:r>
          </a:p>
          <a:p>
            <a:r>
              <a:rPr lang="pt-BR" sz="1800" dirty="0" smtClean="0"/>
              <a:t>Quando </a:t>
            </a:r>
            <a:r>
              <a:rPr lang="pt-BR" sz="1800" dirty="0"/>
              <a:t>o resultado é negativo significa que a empresa operou com </a:t>
            </a:r>
            <a:r>
              <a:rPr lang="pt-BR" sz="1800" dirty="0" err="1"/>
              <a:t>prejuízo</a:t>
            </a:r>
            <a:r>
              <a:rPr lang="pt-BR" sz="1800" dirty="0"/>
              <a:t>. </a:t>
            </a:r>
          </a:p>
          <a:p>
            <a:endParaRPr lang="pt-BR" sz="1800" dirty="0">
              <a:solidFill>
                <a:srgbClr val="FF0000"/>
              </a:solidFill>
            </a:endParaRPr>
          </a:p>
        </p:txBody>
      </p:sp>
      <p:pic>
        <p:nvPicPr>
          <p:cNvPr id="4" name="Picture 3" descr="Captura de Tela 2013-09-01 às 19.56.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004" y="2011484"/>
            <a:ext cx="6822990" cy="3325643"/>
          </a:xfrm>
          <a:prstGeom prst="rect">
            <a:avLst/>
          </a:prstGeom>
        </p:spPr>
      </p:pic>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4150153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Monte o </a:t>
            </a:r>
            <a:r>
              <a:rPr lang="en-US" sz="2800" dirty="0" err="1"/>
              <a:t>seu</a:t>
            </a:r>
            <a:r>
              <a:rPr lang="en-US" sz="2800" dirty="0"/>
              <a:t> DRE</a:t>
            </a:r>
          </a:p>
        </p:txBody>
      </p:sp>
      <p:sp>
        <p:nvSpPr>
          <p:cNvPr id="3" name="Content Placeholder 2"/>
          <p:cNvSpPr>
            <a:spLocks noGrp="1"/>
          </p:cNvSpPr>
          <p:nvPr>
            <p:ph idx="1"/>
          </p:nvPr>
        </p:nvSpPr>
        <p:spPr>
          <a:xfrm>
            <a:off x="457200" y="1600199"/>
            <a:ext cx="8229600" cy="4760065"/>
          </a:xfrm>
        </p:spPr>
        <p:txBody>
          <a:bodyPr>
            <a:noAutofit/>
          </a:bodyPr>
          <a:lstStyle/>
          <a:p>
            <a:pPr marL="0" indent="0">
              <a:buNone/>
            </a:pPr>
            <a:r>
              <a:rPr lang="pt-BR" sz="1600" dirty="0" smtClean="0"/>
              <a:t>Para montar o </a:t>
            </a:r>
            <a:r>
              <a:rPr lang="pt-BR" sz="1600" b="1" dirty="0" smtClean="0"/>
              <a:t>Demonstrativo de Resultados do Exercício </a:t>
            </a:r>
            <a:r>
              <a:rPr lang="pt-BR" sz="1600" dirty="0" smtClean="0"/>
              <a:t>da sua empresa, vamos conhecer melhor os termos do quadro anterior:</a:t>
            </a:r>
          </a:p>
          <a:p>
            <a:endParaRPr lang="pt-BR" sz="1600" dirty="0" smtClean="0">
              <a:solidFill>
                <a:srgbClr val="FF0000"/>
              </a:solidFill>
            </a:endParaRPr>
          </a:p>
          <a:p>
            <a:pPr marL="0" indent="0">
              <a:buNone/>
            </a:pPr>
            <a:r>
              <a:rPr lang="pt-BR" sz="1600" b="1" dirty="0"/>
              <a:t>Vendas</a:t>
            </a:r>
            <a:endParaRPr lang="pt-BR" sz="1600" dirty="0"/>
          </a:p>
          <a:p>
            <a:pPr marL="0" indent="0">
              <a:buNone/>
            </a:pPr>
            <a:r>
              <a:rPr lang="pt-BR" sz="1600" b="1" dirty="0" smtClean="0"/>
              <a:t>Custo </a:t>
            </a:r>
            <a:r>
              <a:rPr lang="pt-BR" sz="1600" b="1" dirty="0"/>
              <a:t>das Mercadorias Vendidas</a:t>
            </a:r>
            <a:endParaRPr lang="pt-BR" sz="1600" dirty="0"/>
          </a:p>
          <a:p>
            <a:pPr marL="0" indent="0">
              <a:buNone/>
            </a:pPr>
            <a:r>
              <a:rPr lang="pt-BR" sz="1600" b="1" dirty="0" smtClean="0"/>
              <a:t>Despesas </a:t>
            </a:r>
            <a:r>
              <a:rPr lang="pt-BR" sz="1600" b="1" dirty="0"/>
              <a:t>fixas</a:t>
            </a:r>
            <a:endParaRPr lang="pt-BR" sz="1600" dirty="0"/>
          </a:p>
          <a:p>
            <a:pPr marL="0" indent="0">
              <a:buNone/>
            </a:pPr>
            <a:r>
              <a:rPr lang="pt-BR" sz="1600" b="1" dirty="0" smtClean="0"/>
              <a:t>Despesas variáveis</a:t>
            </a:r>
          </a:p>
          <a:p>
            <a:pPr marL="0" indent="0">
              <a:buNone/>
            </a:pPr>
            <a:endParaRPr lang="pt-BR" sz="1600" b="1" dirty="0"/>
          </a:p>
          <a:p>
            <a:pPr marL="0" indent="0">
              <a:buNone/>
            </a:pPr>
            <a:endParaRPr lang="pt-BR" sz="1600" b="1" dirty="0" smtClean="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endParaRPr lang="pt-BR" sz="1600" dirty="0" smtClean="0"/>
          </a:p>
          <a:p>
            <a:pPr marL="0" indent="0">
              <a:buNone/>
            </a:pPr>
            <a:r>
              <a:rPr lang="pt-BR" sz="1600" dirty="0" smtClean="0"/>
              <a:t>Esteja sempre atento com as suas despesas: controle </a:t>
            </a:r>
            <a:r>
              <a:rPr lang="pt-BR" sz="1600" dirty="0"/>
              <a:t>diariamente e compare </a:t>
            </a:r>
            <a:r>
              <a:rPr lang="pt-BR" sz="1600" dirty="0" smtClean="0"/>
              <a:t>mensalmente. </a:t>
            </a:r>
            <a:endParaRPr lang="pt-BR" sz="1600" dirty="0"/>
          </a:p>
          <a:p>
            <a:pPr marL="0" indent="0">
              <a:buNone/>
            </a:pPr>
            <a:endParaRPr lang="pt-BR" sz="1600" b="1" dirty="0"/>
          </a:p>
          <a:p>
            <a:endParaRPr lang="pt-BR" sz="1600" dirty="0" smtClean="0">
              <a:solidFill>
                <a:srgbClr val="FF0000"/>
              </a:solidFill>
            </a:endParaRPr>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4</a:t>
            </a:r>
            <a:endParaRPr lang="pt-BR" dirty="0">
              <a:solidFill>
                <a:srgbClr val="EEECE1"/>
              </a:solidFill>
            </a:endParaRPr>
          </a:p>
        </p:txBody>
      </p:sp>
    </p:spTree>
    <p:extLst>
      <p:ext uri="{BB962C8B-B14F-4D97-AF65-F5344CB8AC3E}">
        <p14:creationId xmlns:p14="http://schemas.microsoft.com/office/powerpoint/2010/main" val="3397109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smtClean="0"/>
              <a:t>Indicadores</a:t>
            </a:r>
            <a:r>
              <a:rPr lang="en-US" sz="2400" dirty="0" smtClean="0"/>
              <a:t> </a:t>
            </a:r>
            <a:r>
              <a:rPr lang="en-US" sz="2400" dirty="0" err="1" smtClean="0"/>
              <a:t>financeiros</a:t>
            </a:r>
            <a:endParaRPr lang="en-US" sz="2400" dirty="0"/>
          </a:p>
        </p:txBody>
      </p:sp>
      <p:sp>
        <p:nvSpPr>
          <p:cNvPr id="3" name="Content Placeholder 2"/>
          <p:cNvSpPr>
            <a:spLocks noGrp="1"/>
          </p:cNvSpPr>
          <p:nvPr>
            <p:ph idx="1"/>
          </p:nvPr>
        </p:nvSpPr>
        <p:spPr>
          <a:xfrm>
            <a:off x="457200" y="1600200"/>
            <a:ext cx="4745995" cy="4876800"/>
          </a:xfrm>
        </p:spPr>
        <p:txBody>
          <a:bodyPr/>
          <a:lstStyle/>
          <a:p>
            <a:pPr marL="0" indent="0">
              <a:buNone/>
            </a:pPr>
            <a:r>
              <a:rPr lang="pt-BR" sz="1800" dirty="0" smtClean="0"/>
              <a:t>A partir de agora vamos conhecer os indicadores de eficiência que você pode aplicar e que servem para que você saiba se o seu futuro negócio possui parâmetros de eficiência adequados ao mercado ou não. </a:t>
            </a:r>
          </a:p>
          <a:p>
            <a:pPr marL="0" indent="0">
              <a:buNone/>
            </a:pPr>
            <a:endParaRPr lang="pt-BR" sz="1800" dirty="0" smtClean="0"/>
          </a:p>
          <a:p>
            <a:pPr marL="0" indent="0">
              <a:buNone/>
            </a:pPr>
            <a:r>
              <a:rPr lang="pt-BR" sz="1800" dirty="0" smtClean="0"/>
              <a:t>Em cada indicador, será apresentado como calcular e o que significam os seus resultados.</a:t>
            </a:r>
          </a:p>
          <a:p>
            <a:pPr marL="0" indent="0">
              <a:buNone/>
            </a:pPr>
            <a:endParaRPr lang="pt-BR" sz="1800" dirty="0"/>
          </a:p>
          <a:p>
            <a:pPr marL="0" indent="0">
              <a:buNone/>
            </a:pPr>
            <a:endParaRPr lang="pt-BR"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5</a:t>
            </a:r>
            <a:endParaRPr lang="pt-BR" dirty="0">
              <a:solidFill>
                <a:srgbClr val="EEECE1"/>
              </a:solidFill>
            </a:endParaRPr>
          </a:p>
        </p:txBody>
      </p:sp>
      <p:sp>
        <p:nvSpPr>
          <p:cNvPr id="5" name="Rectangle 4"/>
          <p:cNvSpPr/>
          <p:nvPr/>
        </p:nvSpPr>
        <p:spPr>
          <a:xfrm>
            <a:off x="5664108" y="1600200"/>
            <a:ext cx="2724508" cy="37151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empreendedor</a:t>
            </a:r>
            <a:r>
              <a:rPr lang="en-US" sz="1400" dirty="0" smtClean="0">
                <a:solidFill>
                  <a:schemeClr val="bg1"/>
                </a:solidFill>
              </a:rPr>
              <a:t> </a:t>
            </a:r>
            <a:r>
              <a:rPr lang="en-US" sz="1400" dirty="0" err="1" smtClean="0">
                <a:solidFill>
                  <a:schemeClr val="bg1"/>
                </a:solidFill>
              </a:rPr>
              <a:t>em</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mesa, </a:t>
            </a:r>
            <a:r>
              <a:rPr lang="en-US" sz="1400" dirty="0" err="1" smtClean="0">
                <a:solidFill>
                  <a:schemeClr val="bg1"/>
                </a:solidFill>
              </a:rPr>
              <a:t>pensando</a:t>
            </a:r>
            <a:r>
              <a:rPr lang="en-US" sz="1400" dirty="0" smtClean="0">
                <a:solidFill>
                  <a:schemeClr val="bg1"/>
                </a:solidFill>
              </a:rPr>
              <a:t> </a:t>
            </a:r>
            <a:r>
              <a:rPr lang="en-US" sz="1400" dirty="0" err="1" smtClean="0">
                <a:solidFill>
                  <a:schemeClr val="bg1"/>
                </a:solidFill>
              </a:rPr>
              <a:t>em</a:t>
            </a:r>
            <a:r>
              <a:rPr lang="en-US" sz="1400" dirty="0" smtClean="0">
                <a:solidFill>
                  <a:schemeClr val="bg1"/>
                </a:solidFill>
              </a:rPr>
              <a:t> </a:t>
            </a:r>
            <a:r>
              <a:rPr lang="en-US" sz="1400" dirty="0" err="1" smtClean="0">
                <a:solidFill>
                  <a:schemeClr val="bg1"/>
                </a:solidFill>
              </a:rPr>
              <a:t>como</a:t>
            </a:r>
            <a:r>
              <a:rPr lang="en-US" sz="1400" dirty="0" smtClean="0">
                <a:solidFill>
                  <a:schemeClr val="bg1"/>
                </a:solidFill>
              </a:rPr>
              <a:t> </a:t>
            </a:r>
            <a:r>
              <a:rPr lang="en-US" sz="1400" dirty="0" err="1" smtClean="0">
                <a:solidFill>
                  <a:schemeClr val="bg1"/>
                </a:solidFill>
              </a:rPr>
              <a:t>começar</a:t>
            </a:r>
            <a:r>
              <a:rPr lang="en-US" sz="1400" dirty="0" smtClean="0">
                <a:solidFill>
                  <a:schemeClr val="bg1"/>
                </a:solidFill>
              </a:rPr>
              <a:t> a </a:t>
            </a:r>
            <a:r>
              <a:rPr lang="en-US" sz="1400" dirty="0" err="1" smtClean="0">
                <a:solidFill>
                  <a:schemeClr val="bg1"/>
                </a:solidFill>
              </a:rPr>
              <a:t>calcular</a:t>
            </a:r>
            <a:r>
              <a:rPr lang="en-US" sz="1400" dirty="0" smtClean="0">
                <a:solidFill>
                  <a:schemeClr val="bg1"/>
                </a:solidFill>
              </a:rPr>
              <a:t>. </a:t>
            </a:r>
            <a:r>
              <a:rPr lang="en-US" sz="1400" dirty="0" err="1" smtClean="0">
                <a:solidFill>
                  <a:schemeClr val="bg1"/>
                </a:solidFill>
              </a:rPr>
              <a:t>Os</a:t>
            </a:r>
            <a:r>
              <a:rPr lang="en-US" sz="1400" dirty="0" smtClean="0">
                <a:solidFill>
                  <a:schemeClr val="bg1"/>
                </a:solidFill>
              </a:rPr>
              <a:t> </a:t>
            </a:r>
            <a:r>
              <a:rPr lang="en-US" sz="1400" dirty="0" err="1" smtClean="0">
                <a:solidFill>
                  <a:schemeClr val="bg1"/>
                </a:solidFill>
              </a:rPr>
              <a:t>papéis</a:t>
            </a:r>
            <a:r>
              <a:rPr lang="en-US" sz="1400" dirty="0" smtClean="0">
                <a:solidFill>
                  <a:schemeClr val="bg1"/>
                </a:solidFill>
              </a:rPr>
              <a:t> </a:t>
            </a:r>
            <a:r>
              <a:rPr lang="en-US" sz="1400" dirty="0" err="1" smtClean="0">
                <a:solidFill>
                  <a:schemeClr val="bg1"/>
                </a:solidFill>
              </a:rPr>
              <a:t>sobre</a:t>
            </a:r>
            <a:r>
              <a:rPr lang="en-US" sz="1400" dirty="0" smtClean="0">
                <a:solidFill>
                  <a:schemeClr val="bg1"/>
                </a:solidFill>
              </a:rPr>
              <a:t> a mesa </a:t>
            </a:r>
            <a:r>
              <a:rPr lang="en-US" sz="1400" dirty="0" err="1" smtClean="0">
                <a:solidFill>
                  <a:schemeClr val="bg1"/>
                </a:solidFill>
              </a:rPr>
              <a:t>devem</a:t>
            </a:r>
            <a:r>
              <a:rPr lang="en-US" sz="1400" dirty="0" smtClean="0">
                <a:solidFill>
                  <a:schemeClr val="bg1"/>
                </a:solidFill>
              </a:rPr>
              <a:t> </a:t>
            </a:r>
            <a:r>
              <a:rPr lang="en-US" sz="1400" dirty="0" err="1" smtClean="0">
                <a:solidFill>
                  <a:schemeClr val="bg1"/>
                </a:solidFill>
              </a:rPr>
              <a:t>estar</a:t>
            </a:r>
            <a:r>
              <a:rPr lang="en-US" sz="1400" dirty="0" smtClean="0">
                <a:solidFill>
                  <a:schemeClr val="bg1"/>
                </a:solidFill>
              </a:rPr>
              <a:t> </a:t>
            </a:r>
            <a:r>
              <a:rPr lang="en-US" sz="1400" dirty="0" err="1" smtClean="0">
                <a:solidFill>
                  <a:schemeClr val="bg1"/>
                </a:solidFill>
              </a:rPr>
              <a:t>em</a:t>
            </a:r>
            <a:r>
              <a:rPr lang="en-US" sz="1400" dirty="0" smtClean="0">
                <a:solidFill>
                  <a:schemeClr val="bg1"/>
                </a:solidFill>
              </a:rPr>
              <a:t> </a:t>
            </a:r>
            <a:r>
              <a:rPr lang="en-US" sz="1400" dirty="0" err="1" smtClean="0">
                <a:solidFill>
                  <a:schemeClr val="bg1"/>
                </a:solidFill>
              </a:rPr>
              <a:t>branco</a:t>
            </a:r>
            <a:r>
              <a:rPr lang="en-US" sz="1400" dirty="0" smtClean="0">
                <a:solidFill>
                  <a:schemeClr val="bg1"/>
                </a:solidFill>
              </a:rPr>
              <a:t>.</a:t>
            </a:r>
          </a:p>
          <a:p>
            <a:pPr algn="ctr"/>
            <a:r>
              <a:rPr lang="en-US" sz="1400" dirty="0" smtClean="0">
                <a:solidFill>
                  <a:schemeClr val="bg1"/>
                </a:solidFill>
              </a:rPr>
              <a:t>15X18cm</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8686800" y="1245833"/>
            <a:ext cx="2840909" cy="4450757"/>
          </a:xfrm>
          <a:prstGeom prst="rect">
            <a:avLst/>
          </a:prstGeom>
        </p:spPr>
      </p:pic>
    </p:spTree>
    <p:extLst>
      <p:ext uri="{BB962C8B-B14F-4D97-AF65-F5344CB8AC3E}">
        <p14:creationId xmlns:p14="http://schemas.microsoft.com/office/powerpoint/2010/main" val="3617723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Lucratividade</a:t>
            </a:r>
            <a:endParaRPr lang="en-US" sz="2800" dirty="0"/>
          </a:p>
        </p:txBody>
      </p:sp>
      <p:sp>
        <p:nvSpPr>
          <p:cNvPr id="3" name="Content Placeholder 2"/>
          <p:cNvSpPr>
            <a:spLocks noGrp="1"/>
          </p:cNvSpPr>
          <p:nvPr>
            <p:ph idx="1"/>
          </p:nvPr>
        </p:nvSpPr>
        <p:spPr>
          <a:xfrm>
            <a:off x="457200" y="1600200"/>
            <a:ext cx="8229600" cy="5102578"/>
          </a:xfrm>
        </p:spPr>
        <p:txBody>
          <a:bodyPr>
            <a:noAutofit/>
          </a:bodyPr>
          <a:lstStyle/>
          <a:p>
            <a:pPr marL="0" indent="0">
              <a:buNone/>
            </a:pPr>
            <a:r>
              <a:rPr lang="pt-BR" sz="1600" dirty="0"/>
              <a:t>A Lucratividade indica o percentual de ganho obtido sobre as vendas realizadas. Veja como se calcula: </a:t>
            </a:r>
          </a:p>
          <a:p>
            <a:pPr marL="0" indent="0">
              <a:buNone/>
            </a:pPr>
            <a:endParaRPr lang="pt-BR" sz="1600" dirty="0"/>
          </a:p>
          <a:p>
            <a:pPr marL="0" indent="0">
              <a:buNone/>
            </a:pPr>
            <a:r>
              <a:rPr lang="pt-BR" sz="1600" dirty="0"/>
              <a:t>	Lucratividade = </a:t>
            </a:r>
            <a:r>
              <a:rPr lang="pt-BR" sz="1600" u="sng" dirty="0"/>
              <a:t>Lucro líquido</a:t>
            </a:r>
            <a:r>
              <a:rPr lang="pt-BR" sz="1600" dirty="0"/>
              <a:t>   </a:t>
            </a:r>
            <a:r>
              <a:rPr lang="pt-BR" sz="1600" dirty="0" err="1"/>
              <a:t>x</a:t>
            </a:r>
            <a:r>
              <a:rPr lang="pt-BR" sz="1600" dirty="0"/>
              <a:t> 100</a:t>
            </a:r>
          </a:p>
          <a:p>
            <a:pPr marL="0" indent="0">
              <a:buNone/>
            </a:pPr>
            <a:r>
              <a:rPr lang="pt-BR" sz="1600" dirty="0"/>
              <a:t>		         Receita </a:t>
            </a:r>
            <a:r>
              <a:rPr lang="pt-BR" sz="1600" dirty="0" smtClean="0"/>
              <a:t>Total</a:t>
            </a:r>
          </a:p>
          <a:p>
            <a:pPr marL="0" indent="0">
              <a:buNone/>
            </a:pPr>
            <a:endParaRPr lang="pt-BR" sz="1600" dirty="0" smtClean="0"/>
          </a:p>
          <a:p>
            <a:pPr marL="0" indent="0">
              <a:buNone/>
            </a:pPr>
            <a:r>
              <a:rPr lang="pt-BR" sz="1600" dirty="0" smtClean="0"/>
              <a:t>Conheça, a seguir, o significado de Lucro Líquido e Receita Total:</a:t>
            </a:r>
          </a:p>
          <a:p>
            <a:endParaRPr lang="pt-BR" sz="1600" dirty="0"/>
          </a:p>
          <a:p>
            <a:r>
              <a:rPr lang="pt-BR" sz="1600" b="1" dirty="0" smtClean="0"/>
              <a:t>Lucro líquido </a:t>
            </a:r>
            <a:r>
              <a:rPr lang="pt-BR" sz="1600" dirty="0" smtClean="0"/>
              <a:t>é o valor que sobra das vendas, menos todos os custos e despesas. O lucro líquido tem por objetivo remunerar o investimento feito na empresa. Se não for distribuído, aumenta o valor do patrimônio líquido da empresa. </a:t>
            </a:r>
          </a:p>
          <a:p>
            <a:endParaRPr lang="pt-BR" sz="1600" dirty="0"/>
          </a:p>
          <a:p>
            <a:r>
              <a:rPr lang="pt-BR" sz="1600" b="1" dirty="0" smtClean="0"/>
              <a:t>Receita </a:t>
            </a:r>
            <a:r>
              <a:rPr lang="pt-BR" sz="1600" b="1" dirty="0"/>
              <a:t>Total </a:t>
            </a:r>
            <a:r>
              <a:rPr lang="pt-BR" sz="1600" dirty="0" smtClean="0"/>
              <a:t>de uma empresa é a quantidade de produtos ou serviços vendidos multiplicada pelo seu preço </a:t>
            </a:r>
            <a:r>
              <a:rPr lang="pt-BR" sz="1600" dirty="0"/>
              <a:t>de </a:t>
            </a:r>
            <a:r>
              <a:rPr lang="pt-BR" sz="1600" dirty="0" smtClean="0"/>
              <a:t>venda. </a:t>
            </a:r>
            <a:endParaRPr lang="pt-BR" sz="1600" dirty="0"/>
          </a:p>
          <a:p>
            <a:pPr marL="0" indent="0">
              <a:buNone/>
            </a:pPr>
            <a:endParaRPr lang="pt-BR" sz="1600" b="1" dirty="0" smtClean="0">
              <a:solidFill>
                <a:schemeClr val="tx2"/>
              </a:solidFill>
            </a:endParaRPr>
          </a:p>
          <a:p>
            <a:pPr marL="0" indent="0">
              <a:buNone/>
            </a:pPr>
            <a:r>
              <a:rPr lang="pt-BR" sz="1600" b="1" dirty="0" smtClean="0">
                <a:solidFill>
                  <a:schemeClr val="tx2"/>
                </a:solidFill>
              </a:rPr>
              <a:t>Exemplo</a:t>
            </a:r>
          </a:p>
          <a:p>
            <a:pPr marL="0" indent="0">
              <a:buNone/>
            </a:pPr>
            <a:endParaRPr lang="pt-BR" sz="1600" dirty="0" smtClean="0"/>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6</a:t>
            </a:r>
            <a:endParaRPr lang="pt-BR" dirty="0">
              <a:solidFill>
                <a:srgbClr val="EEECE1"/>
              </a:solidFill>
            </a:endParaRPr>
          </a:p>
        </p:txBody>
      </p:sp>
      <p:sp>
        <p:nvSpPr>
          <p:cNvPr id="5" name="Rectangle 4"/>
          <p:cNvSpPr/>
          <p:nvPr/>
        </p:nvSpPr>
        <p:spPr>
          <a:xfrm>
            <a:off x="1140610" y="2257584"/>
            <a:ext cx="3915709" cy="9406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9039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Rentabilidade</a:t>
            </a:r>
            <a:endParaRPr lang="en-US" sz="3200" dirty="0"/>
          </a:p>
        </p:txBody>
      </p:sp>
      <p:sp>
        <p:nvSpPr>
          <p:cNvPr id="3" name="Content Placeholder 2"/>
          <p:cNvSpPr>
            <a:spLocks noGrp="1"/>
          </p:cNvSpPr>
          <p:nvPr>
            <p:ph idx="1"/>
          </p:nvPr>
        </p:nvSpPr>
        <p:spPr/>
        <p:txBody>
          <a:bodyPr>
            <a:noAutofit/>
          </a:bodyPr>
          <a:lstStyle/>
          <a:p>
            <a:pPr marL="0" indent="0">
              <a:buNone/>
            </a:pPr>
            <a:r>
              <a:rPr lang="pt-BR" sz="1600" dirty="0" smtClean="0"/>
              <a:t>A Rentabilidade indica o percentual de remuneração do capital investido na empresa. </a:t>
            </a:r>
          </a:p>
          <a:p>
            <a:pPr marL="0" indent="0">
              <a:buNone/>
            </a:pPr>
            <a:endParaRPr lang="pt-BR" sz="1600" dirty="0" smtClean="0"/>
          </a:p>
          <a:p>
            <a:pPr marL="0" indent="0">
              <a:buNone/>
            </a:pPr>
            <a:endParaRPr lang="pt-BR" sz="1600" dirty="0"/>
          </a:p>
          <a:p>
            <a:pPr marL="0" indent="0">
              <a:buNone/>
            </a:pPr>
            <a:r>
              <a:rPr lang="pt-BR" sz="1600" dirty="0"/>
              <a:t>	</a:t>
            </a:r>
            <a:r>
              <a:rPr lang="pt-BR" sz="1600" dirty="0" smtClean="0"/>
              <a:t>Rentabilidade =  </a:t>
            </a:r>
            <a:r>
              <a:rPr lang="pt-BR" sz="1600" u="sng" dirty="0" smtClean="0"/>
              <a:t>    Lucro </a:t>
            </a:r>
            <a:r>
              <a:rPr lang="pt-BR" sz="1600" u="sng" dirty="0"/>
              <a:t>líquido  </a:t>
            </a:r>
            <a:r>
              <a:rPr lang="pt-BR" sz="1600" u="sng" dirty="0" smtClean="0"/>
              <a:t>  </a:t>
            </a:r>
            <a:r>
              <a:rPr lang="pt-BR" sz="1600" dirty="0" smtClean="0"/>
              <a:t>  </a:t>
            </a:r>
            <a:r>
              <a:rPr lang="pt-BR" sz="1600" dirty="0" err="1"/>
              <a:t>x</a:t>
            </a:r>
            <a:r>
              <a:rPr lang="pt-BR" sz="1600" dirty="0"/>
              <a:t> 100</a:t>
            </a:r>
          </a:p>
          <a:p>
            <a:pPr marL="0" indent="0">
              <a:buNone/>
            </a:pPr>
            <a:r>
              <a:rPr lang="pt-BR" sz="1600" dirty="0"/>
              <a:t>		         </a:t>
            </a:r>
            <a:r>
              <a:rPr lang="pt-BR" sz="1600" dirty="0" smtClean="0"/>
              <a:t>   Investimento Total</a:t>
            </a:r>
            <a:endParaRPr lang="pt-BR" sz="1600" dirty="0"/>
          </a:p>
          <a:p>
            <a:pPr marL="0" indent="0">
              <a:buNone/>
            </a:pPr>
            <a:endParaRPr lang="pt-BR" sz="1600" dirty="0" smtClean="0"/>
          </a:p>
          <a:p>
            <a:pPr marL="0" indent="0">
              <a:buNone/>
            </a:pPr>
            <a:r>
              <a:rPr lang="pt-BR" sz="1600" dirty="0" smtClean="0"/>
              <a:t>O índice que você encontrar irá demonstrar como o capital que você investiu na sua empresa está retornando como lucro do seu empreendimento. </a:t>
            </a:r>
            <a:endParaRPr lang="pt-BR" sz="1600" dirty="0"/>
          </a:p>
          <a:p>
            <a:pPr marL="0" indent="0">
              <a:buNone/>
            </a:pPr>
            <a:endParaRPr lang="pt-BR" sz="1600" dirty="0"/>
          </a:p>
          <a:p>
            <a:pPr marL="0" indent="0">
              <a:buNone/>
            </a:pPr>
            <a:r>
              <a:rPr lang="pt-BR" sz="1600" b="1" dirty="0" smtClean="0">
                <a:solidFill>
                  <a:srgbClr val="1F497D"/>
                </a:solidFill>
              </a:rPr>
              <a:t>Exemplo</a:t>
            </a:r>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7</a:t>
            </a:r>
            <a:endParaRPr lang="pt-BR" dirty="0">
              <a:solidFill>
                <a:srgbClr val="EEECE1"/>
              </a:solidFill>
            </a:endParaRPr>
          </a:p>
        </p:txBody>
      </p:sp>
      <p:sp>
        <p:nvSpPr>
          <p:cNvPr id="5" name="Rectangle 4"/>
          <p:cNvSpPr/>
          <p:nvPr/>
        </p:nvSpPr>
        <p:spPr>
          <a:xfrm>
            <a:off x="1140610" y="2257584"/>
            <a:ext cx="4456617" cy="9406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73272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Ponto de </a:t>
            </a:r>
            <a:r>
              <a:rPr lang="en-US" sz="2800" dirty="0" err="1" smtClean="0"/>
              <a:t>equilíbrio</a:t>
            </a:r>
            <a:endParaRPr lang="en-US" sz="2800" dirty="0"/>
          </a:p>
        </p:txBody>
      </p:sp>
      <p:sp>
        <p:nvSpPr>
          <p:cNvPr id="3" name="Content Placeholder 2"/>
          <p:cNvSpPr>
            <a:spLocks noGrp="1"/>
          </p:cNvSpPr>
          <p:nvPr>
            <p:ph idx="1"/>
          </p:nvPr>
        </p:nvSpPr>
        <p:spPr>
          <a:xfrm>
            <a:off x="457201" y="2625418"/>
            <a:ext cx="3071468" cy="3200916"/>
          </a:xfrm>
        </p:spPr>
        <p:txBody>
          <a:bodyPr>
            <a:normAutofit/>
          </a:bodyPr>
          <a:lstStyle/>
          <a:p>
            <a:pPr marL="0" indent="0">
              <a:buNone/>
            </a:pPr>
            <a:r>
              <a:rPr lang="pt-BR" sz="1600" dirty="0" smtClean="0"/>
              <a:t>O ponto de </a:t>
            </a:r>
            <a:r>
              <a:rPr lang="pt-BR" sz="1600" dirty="0" err="1" smtClean="0"/>
              <a:t>equilíbrio</a:t>
            </a:r>
            <a:r>
              <a:rPr lang="pt-BR" sz="1600" dirty="0" smtClean="0"/>
              <a:t> (PE) pode ser calculado de duas maneiras. </a:t>
            </a:r>
          </a:p>
          <a:p>
            <a:pPr marL="0" indent="0">
              <a:buNone/>
            </a:pPr>
            <a:r>
              <a:rPr lang="pt-BR" sz="1600" dirty="0" smtClean="0"/>
              <a:t>Mas antes de saber como se calcula o ponto de </a:t>
            </a:r>
            <a:r>
              <a:rPr lang="pt-BR" sz="1600" dirty="0" err="1" smtClean="0"/>
              <a:t>equilíbrio</a:t>
            </a:r>
            <a:r>
              <a:rPr lang="pt-BR" sz="1600" dirty="0" smtClean="0"/>
              <a:t> veja, na próxima tela, </a:t>
            </a:r>
            <a:r>
              <a:rPr lang="pt-BR" sz="1600" dirty="0" err="1" smtClean="0"/>
              <a:t>três</a:t>
            </a:r>
            <a:r>
              <a:rPr lang="pt-BR" sz="1600" dirty="0" smtClean="0"/>
              <a:t> conceitos que utilizaremos nos </a:t>
            </a:r>
            <a:r>
              <a:rPr lang="pt-BR" sz="1600" dirty="0" err="1" smtClean="0"/>
              <a:t>cálculos</a:t>
            </a:r>
            <a:r>
              <a:rPr lang="pt-BR" sz="1600" dirty="0" smtClean="0"/>
              <a:t>: o “Custo </a:t>
            </a:r>
            <a:r>
              <a:rPr lang="pt-BR" sz="1600" dirty="0" err="1" smtClean="0"/>
              <a:t>Variável</a:t>
            </a:r>
            <a:r>
              <a:rPr lang="pt-BR" sz="1600" dirty="0" smtClean="0"/>
              <a:t> </a:t>
            </a:r>
            <a:r>
              <a:rPr lang="pt-BR" sz="1600" dirty="0" err="1" smtClean="0"/>
              <a:t>Unitário</a:t>
            </a:r>
            <a:r>
              <a:rPr lang="pt-BR" sz="1600" dirty="0" smtClean="0"/>
              <a:t>”, o “</a:t>
            </a:r>
            <a:r>
              <a:rPr lang="pt-BR" sz="1600" dirty="0" err="1" smtClean="0"/>
              <a:t>Preço</a:t>
            </a:r>
            <a:r>
              <a:rPr lang="pt-BR" sz="1600" dirty="0" smtClean="0"/>
              <a:t> de Venda” e a “Margem de </a:t>
            </a:r>
            <a:r>
              <a:rPr lang="pt-BR" sz="1600" dirty="0" err="1" smtClean="0"/>
              <a:t>Contribuição</a:t>
            </a:r>
            <a:r>
              <a:rPr lang="pt-BR" sz="1600" dirty="0" smtClean="0"/>
              <a:t>”. </a:t>
            </a:r>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8</a:t>
            </a:r>
            <a:endParaRPr lang="pt-BR" dirty="0">
              <a:solidFill>
                <a:srgbClr val="EEECE1"/>
              </a:solidFill>
            </a:endParaRPr>
          </a:p>
        </p:txBody>
      </p:sp>
      <p:pic>
        <p:nvPicPr>
          <p:cNvPr id="5" name="Picture 4" descr="Captura de Tela 2013-09-02 às 15.46.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878" y="2615731"/>
            <a:ext cx="5619044" cy="3414016"/>
          </a:xfrm>
          <a:prstGeom prst="rect">
            <a:avLst/>
          </a:prstGeom>
        </p:spPr>
      </p:pic>
      <p:sp>
        <p:nvSpPr>
          <p:cNvPr id="6" name="Content Placeholder 2"/>
          <p:cNvSpPr txBox="1">
            <a:spLocks/>
          </p:cNvSpPr>
          <p:nvPr/>
        </p:nvSpPr>
        <p:spPr>
          <a:xfrm>
            <a:off x="457200" y="1524000"/>
            <a:ext cx="8366914" cy="109173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sz="1600" dirty="0" smtClean="0"/>
              <a:t>Ponto de equilíbrio é o valor em reais (</a:t>
            </a:r>
            <a:r>
              <a:rPr lang="pt-BR" sz="1600" dirty="0" err="1" smtClean="0"/>
              <a:t>R</a:t>
            </a:r>
            <a:r>
              <a:rPr lang="pt-BR" sz="1600" dirty="0" smtClean="0"/>
              <a:t>$) ou a quantidade de produtos/serviços que a sua empresa precisa vender para cobrir todas as despesas e custos. No ponto de equilíbrio a empresa não terá lucro nem prejuízo. </a:t>
            </a:r>
          </a:p>
        </p:txBody>
      </p:sp>
    </p:spTree>
    <p:extLst>
      <p:ext uri="{BB962C8B-B14F-4D97-AF65-F5344CB8AC3E}">
        <p14:creationId xmlns:p14="http://schemas.microsoft.com/office/powerpoint/2010/main" val="188911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Conceitos</a:t>
            </a:r>
            <a:r>
              <a:rPr lang="en-US" sz="3200" dirty="0" smtClean="0"/>
              <a:t> do Ponto de </a:t>
            </a:r>
            <a:r>
              <a:rPr lang="en-US" sz="3200" dirty="0" err="1" smtClean="0"/>
              <a:t>Equilíbrio</a:t>
            </a:r>
            <a:endParaRPr lang="en-US" sz="3200" dirty="0"/>
          </a:p>
        </p:txBody>
      </p:sp>
      <p:sp>
        <p:nvSpPr>
          <p:cNvPr id="3" name="Content Placeholder 2"/>
          <p:cNvSpPr>
            <a:spLocks noGrp="1"/>
          </p:cNvSpPr>
          <p:nvPr>
            <p:ph idx="1"/>
          </p:nvPr>
        </p:nvSpPr>
        <p:spPr>
          <a:xfrm>
            <a:off x="457200" y="1600200"/>
            <a:ext cx="8094133" cy="4876800"/>
          </a:xfrm>
        </p:spPr>
        <p:txBody>
          <a:bodyPr>
            <a:normAutofit/>
          </a:bodyPr>
          <a:lstStyle/>
          <a:p>
            <a:pPr marL="0" indent="0">
              <a:buNone/>
            </a:pPr>
            <a:r>
              <a:rPr lang="pt-BR" sz="1600" b="1" dirty="0" smtClean="0"/>
              <a:t>Custo </a:t>
            </a:r>
            <a:r>
              <a:rPr lang="pt-BR" sz="1600" b="1" dirty="0" err="1" smtClean="0"/>
              <a:t>Variável</a:t>
            </a:r>
            <a:r>
              <a:rPr lang="pt-BR" sz="1600" b="1" dirty="0" smtClean="0"/>
              <a:t> </a:t>
            </a:r>
            <a:r>
              <a:rPr lang="pt-BR" sz="1600" b="1" dirty="0" err="1" smtClean="0"/>
              <a:t>Unitário</a:t>
            </a:r>
            <a:r>
              <a:rPr lang="pt-BR" sz="1600" b="1" dirty="0" smtClean="0"/>
              <a:t> </a:t>
            </a:r>
          </a:p>
          <a:p>
            <a:pPr marL="0" indent="0">
              <a:buNone/>
            </a:pPr>
            <a:r>
              <a:rPr lang="pt-BR" sz="1600" dirty="0" smtClean="0"/>
              <a:t>O custo variável unitário é o valor gasto diretamente com as mercadorias / produtos / serviços que a empresa vende: </a:t>
            </a:r>
          </a:p>
          <a:p>
            <a:pPr>
              <a:buFontTx/>
              <a:buChar char="•"/>
            </a:pPr>
            <a:r>
              <a:rPr lang="pt-BR" sz="1600" dirty="0" smtClean="0"/>
              <a:t>Nas atividades comerciais: é o custo de aquisição das mercadorias a serem revendidas. </a:t>
            </a:r>
          </a:p>
          <a:p>
            <a:r>
              <a:rPr lang="pt-BR" sz="1600" dirty="0" smtClean="0"/>
              <a:t>Nas atividades industriais: é o custo de aquisição das matérias-primas gastas na produção, mais o custo da mão-de-obra diretamente envolvida no processo de fabricação. </a:t>
            </a:r>
          </a:p>
          <a:p>
            <a:r>
              <a:rPr lang="pt-BR" sz="1600" dirty="0" smtClean="0"/>
              <a:t> Nas atividades de serviços: é o custo da mão-de-obra diretamente envolvida na realização do serviço, mais o custo dos materiais utilizados no serviço realizado. </a:t>
            </a:r>
          </a:p>
          <a:p>
            <a:pPr marL="0" indent="0">
              <a:buNone/>
            </a:pPr>
            <a:r>
              <a:rPr lang="pt-BR" sz="1600" dirty="0" smtClean="0"/>
              <a:t>Assim, o custo variável unitário representa os valores diretamente gastos na aquisição das mercadorias, na fabricação dos produtos ou, ainda, na realização dos serviços. </a:t>
            </a:r>
          </a:p>
          <a:p>
            <a:pPr marL="0" indent="0">
              <a:buNone/>
            </a:pPr>
            <a:endParaRPr lang="pt-BR" sz="1600" dirty="0"/>
          </a:p>
          <a:p>
            <a:pPr marL="0" indent="0">
              <a:buNone/>
            </a:pPr>
            <a:endParaRPr lang="pt-BR" sz="1600" dirty="0" smtClean="0"/>
          </a:p>
          <a:p>
            <a:pPr marL="0" indent="0">
              <a:buNone/>
            </a:pPr>
            <a:endParaRPr lang="pt-BR" sz="1600" dirty="0"/>
          </a:p>
          <a:p>
            <a:pPr marL="0" indent="0">
              <a:buNone/>
            </a:pPr>
            <a:r>
              <a:rPr lang="pt-BR" sz="1600" dirty="0"/>
              <a:t>Agora que já sabemos o que é Margem de Contribuição, Custo Variável Unitário e Preço de Venda, vamos aprender a calcular o ponto de equilíbrio do seu </a:t>
            </a:r>
            <a:r>
              <a:rPr lang="pt-BR" sz="1600" dirty="0" err="1"/>
              <a:t>negócio</a:t>
            </a:r>
            <a:r>
              <a:rPr lang="pt-BR" sz="1600" dirty="0"/>
              <a:t>. </a:t>
            </a:r>
          </a:p>
          <a:p>
            <a:pPr marL="0" indent="0">
              <a:buNone/>
            </a:pPr>
            <a:endParaRPr lang="pt-BR" sz="1600" dirty="0" smtClean="0"/>
          </a:p>
          <a:p>
            <a:pPr marL="0" indent="0">
              <a:buNone/>
            </a:pPr>
            <a:endParaRPr lang="pt-BR" sz="1600" dirty="0" smtClean="0"/>
          </a:p>
          <a:p>
            <a:pPr marL="0" indent="0">
              <a:buNone/>
            </a:pPr>
            <a:endParaRPr lang="pt-BR" sz="1600" dirty="0"/>
          </a:p>
        </p:txBody>
      </p:sp>
      <p:sp>
        <p:nvSpPr>
          <p:cNvPr id="5" name="Rectangle 4"/>
          <p:cNvSpPr/>
          <p:nvPr/>
        </p:nvSpPr>
        <p:spPr>
          <a:xfrm>
            <a:off x="457200" y="1524000"/>
            <a:ext cx="8229600" cy="36632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9</a:t>
            </a:r>
            <a:endParaRPr lang="pt-BR" dirty="0">
              <a:solidFill>
                <a:srgbClr val="EEECE1"/>
              </a:solidFill>
            </a:endParaRPr>
          </a:p>
        </p:txBody>
      </p:sp>
    </p:spTree>
    <p:extLst>
      <p:ext uri="{BB962C8B-B14F-4D97-AF65-F5344CB8AC3E}">
        <p14:creationId xmlns:p14="http://schemas.microsoft.com/office/powerpoint/2010/main" val="438618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Conceitos</a:t>
            </a:r>
            <a:r>
              <a:rPr lang="en-US" sz="2800" dirty="0"/>
              <a:t> do Ponto de </a:t>
            </a:r>
            <a:r>
              <a:rPr lang="en-US" sz="2800" dirty="0" err="1"/>
              <a:t>Equilíbrio</a:t>
            </a:r>
            <a:endParaRPr lang="en-US" sz="2800" dirty="0"/>
          </a:p>
        </p:txBody>
      </p:sp>
      <p:sp>
        <p:nvSpPr>
          <p:cNvPr id="3" name="Content Placeholder 2"/>
          <p:cNvSpPr>
            <a:spLocks noGrp="1"/>
          </p:cNvSpPr>
          <p:nvPr>
            <p:ph idx="1"/>
          </p:nvPr>
        </p:nvSpPr>
        <p:spPr/>
        <p:txBody>
          <a:bodyPr>
            <a:noAutofit/>
          </a:bodyPr>
          <a:lstStyle/>
          <a:p>
            <a:pPr marL="0" indent="0">
              <a:buNone/>
            </a:pPr>
            <a:r>
              <a:rPr lang="pt-BR" sz="1600" b="1" dirty="0" smtClean="0"/>
              <a:t>Preço de Venda</a:t>
            </a:r>
          </a:p>
          <a:p>
            <a:pPr marL="0" indent="0">
              <a:buNone/>
            </a:pPr>
            <a:r>
              <a:rPr lang="pt-BR" sz="1600" dirty="0" smtClean="0"/>
              <a:t>O preço de venda é o valor que deverá cobrir o custo variável unitário da mercadoria, produto ou serviço, as despesas variáveis (como impostos e comissões), as despesas fixas (como aluguel, água, luz, telefone, salários e pró-labore), além de permitir a obtenção de um lucro liquido adequado. </a:t>
            </a:r>
          </a:p>
          <a:p>
            <a:pPr marL="0" indent="0">
              <a:buNone/>
            </a:pPr>
            <a:r>
              <a:rPr lang="pt-BR" sz="1600" dirty="0" smtClean="0"/>
              <a:t>Além deste aspecto financeiro, a definição do preço de venda também deve levar em conta o aspecto mercadológico. O preço deverá estar próximo do </a:t>
            </a:r>
            <a:r>
              <a:rPr lang="pt-BR" sz="1600" b="1" dirty="0" smtClean="0">
                <a:solidFill>
                  <a:srgbClr val="1F497D"/>
                </a:solidFill>
              </a:rPr>
              <a:t>praticado pelos concorrentes diretos </a:t>
            </a:r>
            <a:r>
              <a:rPr lang="pt-BR" sz="1600" dirty="0" smtClean="0"/>
              <a:t>da mesma categoria de produto e de qualidade. </a:t>
            </a:r>
          </a:p>
          <a:p>
            <a:pPr marL="0" indent="0">
              <a:buNone/>
            </a:pPr>
            <a:r>
              <a:rPr lang="pt-BR" sz="1600" dirty="0" smtClean="0"/>
              <a:t>Se o preço praticado pelo mercado for menor que o encontrado a partir dos custos internos da empresa, o empresário deverá refazer os cálculos financeiros para avaliar a viabilidade de seu negócio. </a:t>
            </a:r>
          </a:p>
          <a:p>
            <a:pPr marL="0" indent="0">
              <a:buNone/>
            </a:pPr>
            <a:r>
              <a:rPr lang="pt-BR" sz="1600" dirty="0" smtClean="0"/>
              <a:t>Para mais informações sobre preço de venda, acesse o texto </a:t>
            </a:r>
            <a:r>
              <a:rPr lang="pt-BR" sz="1600" b="1" dirty="0" smtClean="0">
                <a:solidFill>
                  <a:srgbClr val="1F497D"/>
                </a:solidFill>
              </a:rPr>
              <a:t>Formação de preço de venda </a:t>
            </a:r>
            <a:r>
              <a:rPr lang="pt-BR" sz="1600" dirty="0" smtClean="0"/>
              <a:t>e também os vídeos do material complementar.</a:t>
            </a:r>
          </a:p>
          <a:p>
            <a:pPr marL="0" indent="0">
              <a:buNone/>
            </a:pPr>
            <a:endParaRPr lang="pt-BR" sz="1600" dirty="0"/>
          </a:p>
          <a:p>
            <a:pPr marL="0" indent="0">
              <a:buNone/>
            </a:pPr>
            <a:r>
              <a:rPr lang="pt-BR" sz="1600" dirty="0"/>
              <a:t>Agora que já sabemos o que é Margem de Contribuição, Custo Variável Unitário e Preço de Venda, vamos aprender a calcular o ponto de equilíbrio do seu </a:t>
            </a:r>
            <a:r>
              <a:rPr lang="pt-BR" sz="1600" dirty="0" err="1"/>
              <a:t>negócio</a:t>
            </a:r>
            <a:r>
              <a:rPr lang="pt-BR" sz="1600" dirty="0"/>
              <a:t>. </a:t>
            </a:r>
          </a:p>
          <a:p>
            <a:pPr marL="0" indent="0">
              <a:buNone/>
            </a:pPr>
            <a:endParaRPr lang="pt-BR" sz="1600" dirty="0" smtClean="0"/>
          </a:p>
          <a:p>
            <a:pPr marL="0" indent="0">
              <a:buNone/>
            </a:pPr>
            <a:endParaRPr lang="pt-BR" sz="1600" dirty="0"/>
          </a:p>
        </p:txBody>
      </p:sp>
      <p:sp>
        <p:nvSpPr>
          <p:cNvPr id="4" name="Rectangle 3"/>
          <p:cNvSpPr/>
          <p:nvPr/>
        </p:nvSpPr>
        <p:spPr>
          <a:xfrm>
            <a:off x="457200" y="1524000"/>
            <a:ext cx="8229600" cy="3683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9</a:t>
            </a:r>
            <a:endParaRPr lang="pt-BR" dirty="0">
              <a:solidFill>
                <a:srgbClr val="EEECE1"/>
              </a:solidFill>
            </a:endParaRPr>
          </a:p>
        </p:txBody>
      </p:sp>
    </p:spTree>
    <p:extLst>
      <p:ext uri="{BB962C8B-B14F-4D97-AF65-F5344CB8AC3E}">
        <p14:creationId xmlns:p14="http://schemas.microsoft.com/office/powerpoint/2010/main" val="1219554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Conceitos</a:t>
            </a:r>
            <a:r>
              <a:rPr lang="en-US" sz="2800" dirty="0"/>
              <a:t> do Ponto de </a:t>
            </a:r>
            <a:r>
              <a:rPr lang="en-US" sz="2800" dirty="0" err="1"/>
              <a:t>Equilíbrio</a:t>
            </a:r>
            <a:endParaRPr lang="en-US" sz="2800" dirty="0"/>
          </a:p>
        </p:txBody>
      </p:sp>
      <p:sp>
        <p:nvSpPr>
          <p:cNvPr id="3" name="Content Placeholder 2"/>
          <p:cNvSpPr>
            <a:spLocks noGrp="1"/>
          </p:cNvSpPr>
          <p:nvPr>
            <p:ph idx="1"/>
          </p:nvPr>
        </p:nvSpPr>
        <p:spPr>
          <a:xfrm>
            <a:off x="457200" y="1600199"/>
            <a:ext cx="8229600" cy="4905023"/>
          </a:xfrm>
        </p:spPr>
        <p:txBody>
          <a:bodyPr>
            <a:noAutofit/>
          </a:bodyPr>
          <a:lstStyle/>
          <a:p>
            <a:pPr marL="0" indent="0">
              <a:buNone/>
            </a:pPr>
            <a:r>
              <a:rPr lang="pt-BR" sz="1600" b="1" dirty="0" smtClean="0"/>
              <a:t>Margem de Contribuição</a:t>
            </a:r>
            <a:endParaRPr lang="pt-BR" sz="1600" b="1" dirty="0"/>
          </a:p>
          <a:p>
            <a:pPr marL="0" indent="0">
              <a:buNone/>
            </a:pPr>
            <a:r>
              <a:rPr lang="pt-BR" sz="1600" dirty="0" smtClean="0"/>
              <a:t>Representa quanto sobra do preço de venda do produto, para pagar os custos e despesas fixas e ainda gerar o lucro líquido. </a:t>
            </a:r>
          </a:p>
          <a:p>
            <a:pPr marL="0" indent="0">
              <a:buNone/>
            </a:pPr>
            <a:endParaRPr lang="pt-BR" sz="1600" dirty="0"/>
          </a:p>
          <a:p>
            <a:pPr marL="0" indent="0">
              <a:buNone/>
            </a:pPr>
            <a:r>
              <a:rPr lang="pt-BR" sz="1600" dirty="0" smtClean="0"/>
              <a:t>A margem de contribuição é calculada da seguinte forma: </a:t>
            </a:r>
          </a:p>
          <a:p>
            <a:pPr marL="0" indent="0">
              <a:buNone/>
            </a:pPr>
            <a:endParaRPr lang="pt-BR" sz="1600" dirty="0" smtClean="0"/>
          </a:p>
          <a:p>
            <a:pPr marL="0" indent="0">
              <a:buNone/>
            </a:pPr>
            <a:r>
              <a:rPr lang="pt-BR" sz="1600" dirty="0" smtClean="0"/>
              <a:t>Margem de contribuição = Preço de Venda - Custo Variável Unitário - Despesas Variáveis </a:t>
            </a:r>
          </a:p>
          <a:p>
            <a:pPr marL="0" indent="0">
              <a:buNone/>
            </a:pPr>
            <a:endParaRPr lang="pt-BR" sz="1600" dirty="0" smtClean="0"/>
          </a:p>
          <a:p>
            <a:pPr marL="0" indent="0">
              <a:buNone/>
            </a:pPr>
            <a:endParaRPr lang="pt-BR" sz="1600" dirty="0" smtClean="0"/>
          </a:p>
          <a:p>
            <a:pPr marL="0" indent="0">
              <a:buNone/>
            </a:pPr>
            <a:r>
              <a:rPr lang="pt-BR" sz="1600" b="1" dirty="0" smtClean="0">
                <a:solidFill>
                  <a:srgbClr val="1F497D"/>
                </a:solidFill>
              </a:rPr>
              <a:t>Exemplo</a:t>
            </a:r>
            <a:endParaRPr lang="pt-BR" sz="1600" b="1" dirty="0">
              <a:solidFill>
                <a:srgbClr val="1F497D"/>
              </a:solidFill>
            </a:endParaRPr>
          </a:p>
          <a:p>
            <a:pPr marL="0" indent="0">
              <a:buNone/>
            </a:pPr>
            <a:endParaRPr lang="pt-BR" sz="1600" dirty="0" smtClean="0"/>
          </a:p>
          <a:p>
            <a:pPr marL="0" indent="0">
              <a:buNone/>
            </a:pPr>
            <a:endParaRPr lang="pt-BR" sz="1600" dirty="0"/>
          </a:p>
          <a:p>
            <a:pPr marL="0" indent="0">
              <a:buNone/>
            </a:pPr>
            <a:endParaRPr lang="pt-BR" sz="1600" dirty="0" smtClean="0"/>
          </a:p>
          <a:p>
            <a:pPr marL="0" indent="0">
              <a:buNone/>
            </a:pPr>
            <a:endParaRPr lang="pt-BR" sz="1600" dirty="0"/>
          </a:p>
          <a:p>
            <a:pPr marL="0" indent="0">
              <a:buNone/>
            </a:pPr>
            <a:r>
              <a:rPr lang="pt-BR" sz="1600" dirty="0"/>
              <a:t>Agora que já sabemos o que é Margem de Contribuição, Custo Variável Unitário e Preço de Venda, vamos aprender a calcular o ponto de equilíbrio do seu </a:t>
            </a:r>
            <a:r>
              <a:rPr lang="pt-BR" sz="1600" dirty="0" err="1"/>
              <a:t>negócio</a:t>
            </a:r>
            <a:r>
              <a:rPr lang="pt-BR" sz="1600" dirty="0"/>
              <a:t>. </a:t>
            </a:r>
          </a:p>
          <a:p>
            <a:pPr marL="0" indent="0">
              <a:buNone/>
            </a:pPr>
            <a:endParaRPr lang="pt-BR" sz="1600" dirty="0" smtClean="0"/>
          </a:p>
        </p:txBody>
      </p:sp>
      <p:sp>
        <p:nvSpPr>
          <p:cNvPr id="4" name="Rectangle 3"/>
          <p:cNvSpPr/>
          <p:nvPr/>
        </p:nvSpPr>
        <p:spPr>
          <a:xfrm>
            <a:off x="457200" y="1524000"/>
            <a:ext cx="8229600" cy="29774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9</a:t>
            </a:r>
            <a:endParaRPr lang="pt-BR" dirty="0">
              <a:solidFill>
                <a:srgbClr val="EEECE1"/>
              </a:solidFill>
            </a:endParaRPr>
          </a:p>
        </p:txBody>
      </p:sp>
      <p:sp>
        <p:nvSpPr>
          <p:cNvPr id="6" name="Rectangle 5"/>
          <p:cNvSpPr/>
          <p:nvPr/>
        </p:nvSpPr>
        <p:spPr>
          <a:xfrm>
            <a:off x="457200" y="3221761"/>
            <a:ext cx="8115024" cy="4585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25412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 Papel do administrador</a:t>
            </a:r>
            <a:endParaRPr lang="en-US" sz="3200" dirty="0"/>
          </a:p>
        </p:txBody>
      </p:sp>
      <p:sp>
        <p:nvSpPr>
          <p:cNvPr id="3" name="Content Placeholder 2"/>
          <p:cNvSpPr>
            <a:spLocks noGrp="1"/>
          </p:cNvSpPr>
          <p:nvPr>
            <p:ph idx="1"/>
          </p:nvPr>
        </p:nvSpPr>
        <p:spPr>
          <a:xfrm>
            <a:off x="457200" y="1600200"/>
            <a:ext cx="4144682" cy="4876800"/>
          </a:xfrm>
        </p:spPr>
        <p:txBody>
          <a:bodyPr>
            <a:normAutofit lnSpcReduction="10000"/>
          </a:bodyPr>
          <a:lstStyle/>
          <a:p>
            <a:pPr marL="0" indent="0">
              <a:buNone/>
            </a:pPr>
            <a:r>
              <a:rPr lang="pt-BR" sz="1800" dirty="0" smtClean="0"/>
              <a:t>O seu papel como administrador, será o de liderar sua empresa para que ela atinja as </a:t>
            </a:r>
            <a:r>
              <a:rPr lang="pt-BR" sz="1800" dirty="0" smtClean="0">
                <a:solidFill>
                  <a:schemeClr val="tx2"/>
                </a:solidFill>
              </a:rPr>
              <a:t>metas que você definiu</a:t>
            </a:r>
            <a:r>
              <a:rPr lang="pt-BR" sz="1800" dirty="0" smtClean="0"/>
              <a:t>. </a:t>
            </a:r>
          </a:p>
          <a:p>
            <a:pPr marL="0" indent="0">
              <a:buNone/>
            </a:pPr>
            <a:endParaRPr lang="pt-BR" sz="1800" dirty="0" smtClean="0"/>
          </a:p>
          <a:p>
            <a:pPr marL="0" indent="0">
              <a:buNone/>
            </a:pPr>
            <a:r>
              <a:rPr lang="pt-BR" sz="1800" dirty="0" smtClean="0"/>
              <a:t>SAIBA MAIS</a:t>
            </a:r>
            <a:endParaRPr lang="pt-BR" sz="1800" dirty="0" smtClean="0"/>
          </a:p>
          <a:p>
            <a:pPr marL="0" indent="0">
              <a:buNone/>
            </a:pPr>
            <a:endParaRPr lang="pt-BR" sz="1800" dirty="0" smtClean="0"/>
          </a:p>
          <a:p>
            <a:pPr marL="0" indent="0">
              <a:buNone/>
            </a:pPr>
            <a:r>
              <a:rPr lang="pt-BR" sz="1800" dirty="0" smtClean="0"/>
              <a:t>A elaboração de suas metas deve levar em conta, dentre vários fatores, o papel de seus concorrentes, a opinião de seus clientes, bem como as constantes mudanças do mercado. </a:t>
            </a:r>
          </a:p>
          <a:p>
            <a:pPr marL="0" indent="0">
              <a:buNone/>
            </a:pPr>
            <a:r>
              <a:rPr lang="pt-BR" sz="1800" dirty="0" smtClean="0"/>
              <a:t>Observe na figura ao lado, que uma empresa para ganhar dinheiro e conquistar mercado exercendo seu papel social, precisa estar atenta ao ambiente em que está inserida, definindo objetivos e metas de trabalho. </a:t>
            </a:r>
          </a:p>
          <a:p>
            <a:endParaRPr lang="pt-BR" sz="1800" dirty="0"/>
          </a:p>
        </p:txBody>
      </p:sp>
      <p:pic>
        <p:nvPicPr>
          <p:cNvPr id="5" name="Picture 4" descr="Captura de Tela 2013-09-01 às 11.34.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947" y="1734671"/>
            <a:ext cx="3912311" cy="3481294"/>
          </a:xfrm>
          <a:prstGeom prst="rect">
            <a:avLst/>
          </a:prstGeom>
        </p:spPr>
      </p:pic>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3</a:t>
            </a:r>
            <a:endParaRPr lang="pt-BR" dirty="0">
              <a:solidFill>
                <a:srgbClr val="EEECE1"/>
              </a:solidFill>
            </a:endParaRPr>
          </a:p>
        </p:txBody>
      </p:sp>
    </p:spTree>
    <p:extLst>
      <p:ext uri="{BB962C8B-B14F-4D97-AF65-F5344CB8AC3E}">
        <p14:creationId xmlns:p14="http://schemas.microsoft.com/office/powerpoint/2010/main" val="2166279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Cálculos</a:t>
            </a:r>
            <a:r>
              <a:rPr lang="en-US" sz="2800" dirty="0" smtClean="0"/>
              <a:t> do Ponto de </a:t>
            </a:r>
            <a:r>
              <a:rPr lang="en-US" sz="2800" dirty="0" err="1" smtClean="0"/>
              <a:t>Equilíbrio</a:t>
            </a:r>
            <a:endParaRPr lang="en-US" sz="2800" dirty="0"/>
          </a:p>
        </p:txBody>
      </p:sp>
      <p:sp>
        <p:nvSpPr>
          <p:cNvPr id="3" name="Content Placeholder 2"/>
          <p:cNvSpPr>
            <a:spLocks noGrp="1"/>
          </p:cNvSpPr>
          <p:nvPr>
            <p:ph idx="1"/>
          </p:nvPr>
        </p:nvSpPr>
        <p:spPr/>
        <p:txBody>
          <a:bodyPr>
            <a:normAutofit/>
          </a:bodyPr>
          <a:lstStyle/>
          <a:p>
            <a:pPr marL="0" indent="0">
              <a:buNone/>
            </a:pPr>
            <a:r>
              <a:rPr lang="en-US" sz="1600" b="1" dirty="0" err="1" smtClean="0"/>
              <a:t>Em</a:t>
            </a:r>
            <a:r>
              <a:rPr lang="en-US" sz="1600" b="1" dirty="0" smtClean="0"/>
              <a:t> </a:t>
            </a:r>
            <a:r>
              <a:rPr lang="en-US" sz="1600" b="1" dirty="0" err="1" smtClean="0"/>
              <a:t>Reais</a:t>
            </a:r>
            <a:endParaRPr lang="pt-BR" sz="1600" b="1" dirty="0" smtClean="0"/>
          </a:p>
          <a:p>
            <a:pPr marL="0" indent="0">
              <a:buNone/>
            </a:pPr>
            <a:endParaRPr lang="pt-BR" sz="1600" dirty="0"/>
          </a:p>
          <a:p>
            <a:pPr marL="0" indent="0">
              <a:buNone/>
            </a:pPr>
            <a:r>
              <a:rPr lang="pt-BR" sz="1600" dirty="0" smtClean="0"/>
              <a:t>Ponto </a:t>
            </a:r>
            <a:r>
              <a:rPr lang="pt-BR" sz="1600" dirty="0"/>
              <a:t>de </a:t>
            </a:r>
            <a:r>
              <a:rPr lang="pt-BR" sz="1600" dirty="0" err="1"/>
              <a:t>equilíbrio</a:t>
            </a:r>
            <a:r>
              <a:rPr lang="pt-BR" sz="1600" dirty="0"/>
              <a:t> em reais se calcula da seguinte </a:t>
            </a:r>
            <a:r>
              <a:rPr lang="pt-BR" sz="1600" dirty="0" smtClean="0"/>
              <a:t>forma:</a:t>
            </a:r>
          </a:p>
          <a:p>
            <a:pPr marL="0" indent="0">
              <a:buNone/>
            </a:pPr>
            <a:endParaRPr lang="pt-BR" sz="1600" dirty="0"/>
          </a:p>
          <a:p>
            <a:pPr marL="0" indent="0">
              <a:buNone/>
            </a:pPr>
            <a:r>
              <a:rPr lang="pt-BR" sz="1600" dirty="0"/>
              <a:t>Ponto de </a:t>
            </a:r>
            <a:r>
              <a:rPr lang="pt-BR" sz="1600" dirty="0" err="1"/>
              <a:t>equilíbrio</a:t>
            </a:r>
            <a:r>
              <a:rPr lang="pt-BR" sz="1600" dirty="0"/>
              <a:t> em reais </a:t>
            </a:r>
            <a:r>
              <a:rPr lang="pt-BR" sz="1600" dirty="0" smtClean="0"/>
              <a:t>= </a:t>
            </a:r>
            <a:r>
              <a:rPr lang="pt-BR" sz="1600" u="sng" dirty="0" smtClean="0"/>
              <a:t>Valor </a:t>
            </a:r>
            <a:r>
              <a:rPr lang="pt-BR" sz="1600" u="sng" dirty="0"/>
              <a:t>total das despesas fixas </a:t>
            </a:r>
            <a:endParaRPr lang="pt-BR" sz="1600" u="sng" dirty="0" smtClean="0"/>
          </a:p>
          <a:p>
            <a:pPr marL="0" indent="0">
              <a:buNone/>
            </a:pPr>
            <a:r>
              <a:rPr lang="pt-BR" sz="1600" dirty="0"/>
              <a:t>	</a:t>
            </a:r>
            <a:r>
              <a:rPr lang="pt-BR" sz="1600" dirty="0" smtClean="0"/>
              <a:t>		 </a:t>
            </a:r>
            <a:r>
              <a:rPr lang="pt-BR" sz="1600" dirty="0"/>
              <a:t>% da margem de </a:t>
            </a:r>
            <a:r>
              <a:rPr lang="pt-BR" sz="1600" dirty="0" err="1" smtClean="0"/>
              <a:t>contribuição</a:t>
            </a:r>
            <a:r>
              <a:rPr lang="pt-BR" sz="1600" dirty="0" smtClean="0"/>
              <a:t> </a:t>
            </a:r>
          </a:p>
          <a:p>
            <a:pPr marL="0" indent="0">
              <a:buNone/>
            </a:pPr>
            <a:endParaRPr lang="pt-BR" sz="1600" dirty="0" smtClean="0"/>
          </a:p>
          <a:p>
            <a:pPr marL="0" indent="0">
              <a:buNone/>
            </a:pPr>
            <a:r>
              <a:rPr lang="pt-BR" sz="1600" b="1" dirty="0" smtClean="0">
                <a:solidFill>
                  <a:srgbClr val="1F497D"/>
                </a:solidFill>
              </a:rPr>
              <a:t>EXEMPLO</a:t>
            </a:r>
          </a:p>
          <a:p>
            <a:pPr marL="0" indent="0">
              <a:buNone/>
            </a:pPr>
            <a:endParaRPr lang="pt-BR" sz="1600" dirty="0"/>
          </a:p>
          <a:p>
            <a:pPr marL="0" indent="0">
              <a:buNone/>
            </a:pPr>
            <a:endParaRPr lang="pt-BR" sz="1600" dirty="0"/>
          </a:p>
          <a:p>
            <a:pPr marL="0" indent="0">
              <a:buNone/>
            </a:pPr>
            <a:r>
              <a:rPr lang="pt-BR" sz="1600" dirty="0" smtClean="0"/>
              <a:t>Assim, podemos perceber que a análise </a:t>
            </a:r>
            <a:r>
              <a:rPr lang="pt-BR" sz="1600" dirty="0"/>
              <a:t>do ponto de </a:t>
            </a:r>
            <a:r>
              <a:rPr lang="pt-BR" sz="1600" dirty="0" smtClean="0"/>
              <a:t>equilíbrio possibilita </a:t>
            </a:r>
            <a:r>
              <a:rPr lang="pt-BR" sz="1600" dirty="0"/>
              <a:t>estudar </a:t>
            </a:r>
            <a:r>
              <a:rPr lang="pt-BR" sz="1600" dirty="0" smtClean="0"/>
              <a:t>decisões </a:t>
            </a:r>
            <a:r>
              <a:rPr lang="pt-BR" sz="1600" dirty="0"/>
              <a:t>sobre diferentes volumes de </a:t>
            </a:r>
            <a:r>
              <a:rPr lang="pt-BR" sz="1600" dirty="0" smtClean="0"/>
              <a:t>operações, </a:t>
            </a:r>
            <a:r>
              <a:rPr lang="pt-BR" sz="1600" dirty="0"/>
              <a:t>como as metas de vendas da empresa, por exemplo. </a:t>
            </a:r>
          </a:p>
          <a:p>
            <a:pPr marL="0" indent="0">
              <a:buNone/>
            </a:pPr>
            <a:endParaRPr lang="pt-BR" sz="1600" dirty="0" smtClean="0"/>
          </a:p>
          <a:p>
            <a:pPr marL="0" indent="0">
              <a:buNone/>
            </a:pPr>
            <a:endParaRPr lang="pt-BR" sz="16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10</a:t>
            </a:r>
            <a:endParaRPr lang="pt-BR" dirty="0">
              <a:solidFill>
                <a:srgbClr val="EEECE1"/>
              </a:solidFill>
            </a:endParaRPr>
          </a:p>
        </p:txBody>
      </p:sp>
      <p:sp>
        <p:nvSpPr>
          <p:cNvPr id="5" name="Rectangle 4"/>
          <p:cNvSpPr/>
          <p:nvPr/>
        </p:nvSpPr>
        <p:spPr>
          <a:xfrm>
            <a:off x="457200" y="1524000"/>
            <a:ext cx="8229600" cy="263842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 name="Rectangle 5"/>
          <p:cNvSpPr/>
          <p:nvPr/>
        </p:nvSpPr>
        <p:spPr>
          <a:xfrm>
            <a:off x="457200" y="2622090"/>
            <a:ext cx="5810284" cy="9406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12885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Cálculos</a:t>
            </a:r>
            <a:r>
              <a:rPr lang="en-US" sz="2800" dirty="0"/>
              <a:t> do Ponto de </a:t>
            </a:r>
            <a:r>
              <a:rPr lang="en-US" sz="2800" dirty="0" err="1"/>
              <a:t>Equilíbrio</a:t>
            </a:r>
            <a:endParaRPr lang="en-US" sz="2800" dirty="0"/>
          </a:p>
        </p:txBody>
      </p:sp>
      <p:sp>
        <p:nvSpPr>
          <p:cNvPr id="3" name="Content Placeholder 2"/>
          <p:cNvSpPr>
            <a:spLocks noGrp="1"/>
          </p:cNvSpPr>
          <p:nvPr>
            <p:ph idx="1"/>
          </p:nvPr>
        </p:nvSpPr>
        <p:spPr>
          <a:xfrm>
            <a:off x="457200" y="1600200"/>
            <a:ext cx="8229600" cy="4977035"/>
          </a:xfrm>
        </p:spPr>
        <p:txBody>
          <a:bodyPr>
            <a:noAutofit/>
          </a:bodyPr>
          <a:lstStyle/>
          <a:p>
            <a:pPr marL="0" indent="0">
              <a:buNone/>
            </a:pPr>
            <a:r>
              <a:rPr lang="pt-BR" sz="1600" b="1" dirty="0" smtClean="0"/>
              <a:t>Em </a:t>
            </a:r>
            <a:r>
              <a:rPr lang="pt-BR" sz="1600" b="1" dirty="0"/>
              <a:t>Quantidades </a:t>
            </a:r>
          </a:p>
          <a:p>
            <a:pPr marL="0" indent="0">
              <a:buNone/>
            </a:pPr>
            <a:r>
              <a:rPr lang="pt-BR" sz="1600" dirty="0"/>
              <a:t>Ponto de </a:t>
            </a:r>
            <a:r>
              <a:rPr lang="pt-BR" sz="1600" dirty="0" err="1"/>
              <a:t>Equilíbrio</a:t>
            </a:r>
            <a:r>
              <a:rPr lang="pt-BR" sz="1600" dirty="0"/>
              <a:t> em Quantidades </a:t>
            </a:r>
            <a:r>
              <a:rPr lang="pt-BR" sz="1600" dirty="0" smtClean="0"/>
              <a:t>é calculado da seguinte maneira:</a:t>
            </a:r>
          </a:p>
          <a:p>
            <a:pPr marL="0" indent="0">
              <a:buNone/>
            </a:pPr>
            <a:endParaRPr lang="pt-BR" sz="1600" dirty="0"/>
          </a:p>
          <a:p>
            <a:pPr marL="0" indent="0">
              <a:buNone/>
            </a:pPr>
            <a:r>
              <a:rPr lang="pt-BR" sz="1600" dirty="0" smtClean="0"/>
              <a:t>Ponto de equilíbrio em quantidades =    </a:t>
            </a:r>
            <a:r>
              <a:rPr lang="pt-BR" sz="1600" u="sng" dirty="0" smtClean="0"/>
              <a:t>         Valor total das despesas fixas       </a:t>
            </a:r>
          </a:p>
          <a:p>
            <a:pPr marL="0" indent="0">
              <a:buNone/>
            </a:pPr>
            <a:r>
              <a:rPr lang="pt-BR" sz="1600" dirty="0" smtClean="0"/>
              <a:t>				Valor da margem de </a:t>
            </a:r>
            <a:r>
              <a:rPr lang="pt-BR" sz="1600" dirty="0" err="1" smtClean="0"/>
              <a:t>contribuição</a:t>
            </a:r>
            <a:r>
              <a:rPr lang="pt-BR" sz="1600" dirty="0" smtClean="0"/>
              <a:t> em </a:t>
            </a:r>
            <a:r>
              <a:rPr lang="pt-BR" sz="1600" dirty="0" err="1" smtClean="0"/>
              <a:t>R</a:t>
            </a:r>
            <a:r>
              <a:rPr lang="pt-BR" sz="1600" dirty="0" smtClean="0"/>
              <a:t>$. </a:t>
            </a:r>
          </a:p>
          <a:p>
            <a:pPr marL="0" indent="0">
              <a:buNone/>
            </a:pPr>
            <a:endParaRPr lang="pt-BR" sz="1600" dirty="0" smtClean="0"/>
          </a:p>
          <a:p>
            <a:pPr marL="0" indent="0">
              <a:buNone/>
            </a:pPr>
            <a:endParaRPr lang="pt-BR" sz="1600" dirty="0"/>
          </a:p>
          <a:p>
            <a:pPr marL="0" indent="0">
              <a:buNone/>
            </a:pPr>
            <a:endParaRPr lang="pt-BR" sz="1600" dirty="0"/>
          </a:p>
          <a:p>
            <a:pPr marL="0" indent="0">
              <a:buNone/>
            </a:pPr>
            <a:r>
              <a:rPr lang="pt-BR" sz="1600" b="1" dirty="0" smtClean="0">
                <a:solidFill>
                  <a:schemeClr val="tx2"/>
                </a:solidFill>
              </a:rPr>
              <a:t>EXEMPLO</a:t>
            </a:r>
          </a:p>
          <a:p>
            <a:pPr marL="0" indent="0">
              <a:buNone/>
            </a:pPr>
            <a:endParaRPr lang="pt-BR" sz="1600" dirty="0"/>
          </a:p>
          <a:p>
            <a:pPr marL="0" indent="0">
              <a:buNone/>
            </a:pPr>
            <a:endParaRPr lang="pt-BR" sz="1600" dirty="0" smtClean="0"/>
          </a:p>
          <a:p>
            <a:pPr marL="0" indent="0">
              <a:buNone/>
            </a:pPr>
            <a:r>
              <a:rPr lang="pt-BR" sz="1600" dirty="0" smtClean="0"/>
              <a:t>Assim</a:t>
            </a:r>
            <a:r>
              <a:rPr lang="pt-BR" sz="1600" dirty="0"/>
              <a:t>, podemos perceber que a análise do ponto de equilíbrio possibilita estudar decisões sobre diferentes volumes de operações, como as metas de vendas da empresa, por exemplo. </a:t>
            </a:r>
          </a:p>
        </p:txBody>
      </p:sp>
      <p:sp>
        <p:nvSpPr>
          <p:cNvPr id="4" name="Rectangle 3"/>
          <p:cNvSpPr/>
          <p:nvPr/>
        </p:nvSpPr>
        <p:spPr>
          <a:xfrm>
            <a:off x="457200" y="1524000"/>
            <a:ext cx="8229600" cy="29774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Rectangle 4"/>
          <p:cNvSpPr/>
          <p:nvPr/>
        </p:nvSpPr>
        <p:spPr>
          <a:xfrm>
            <a:off x="552666" y="2386924"/>
            <a:ext cx="7502168" cy="9406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10</a:t>
            </a:r>
            <a:endParaRPr lang="pt-BR" dirty="0">
              <a:solidFill>
                <a:srgbClr val="EEECE1"/>
              </a:solidFill>
            </a:endParaRPr>
          </a:p>
        </p:txBody>
      </p:sp>
    </p:spTree>
    <p:extLst>
      <p:ext uri="{BB962C8B-B14F-4D97-AF65-F5344CB8AC3E}">
        <p14:creationId xmlns:p14="http://schemas.microsoft.com/office/powerpoint/2010/main" val="292218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Prazo</a:t>
            </a:r>
            <a:r>
              <a:rPr lang="en-US" sz="2800" dirty="0" smtClean="0"/>
              <a:t> de </a:t>
            </a:r>
            <a:r>
              <a:rPr lang="en-US" sz="2800" dirty="0" err="1" smtClean="0"/>
              <a:t>Retorno</a:t>
            </a:r>
            <a:r>
              <a:rPr lang="en-US" sz="2800" dirty="0" smtClean="0"/>
              <a:t> de </a:t>
            </a:r>
            <a:r>
              <a:rPr lang="en-US" sz="2800" dirty="0" err="1" smtClean="0"/>
              <a:t>Investimento</a:t>
            </a:r>
            <a:endParaRPr lang="en-US" sz="2800" dirty="0"/>
          </a:p>
        </p:txBody>
      </p:sp>
      <p:sp>
        <p:nvSpPr>
          <p:cNvPr id="3" name="Content Placeholder 2"/>
          <p:cNvSpPr>
            <a:spLocks noGrp="1"/>
          </p:cNvSpPr>
          <p:nvPr>
            <p:ph idx="1"/>
          </p:nvPr>
        </p:nvSpPr>
        <p:spPr>
          <a:xfrm>
            <a:off x="457200" y="1600199"/>
            <a:ext cx="8229600" cy="5007937"/>
          </a:xfrm>
        </p:spPr>
        <p:txBody>
          <a:bodyPr>
            <a:noAutofit/>
          </a:bodyPr>
          <a:lstStyle/>
          <a:p>
            <a:pPr marL="0" indent="0">
              <a:buNone/>
            </a:pPr>
            <a:r>
              <a:rPr lang="pt-BR" sz="1600" dirty="0" smtClean="0"/>
              <a:t>Investimento é todo o capital aplicado na empresa, ou seja, o capital social inicial mais os aumentos (aportes) de capital adicional, mais os lucros reinvestidos na empresa. Para calcular quanto tempo o seu negócio levará para retornar o capital investido</a:t>
            </a:r>
            <a:r>
              <a:rPr lang="pt-BR" sz="1600" dirty="0"/>
              <a:t>:</a:t>
            </a:r>
            <a:endParaRPr lang="pt-BR" sz="1600" dirty="0" smtClean="0"/>
          </a:p>
          <a:p>
            <a:pPr marL="0" indent="0">
              <a:buNone/>
            </a:pPr>
            <a:endParaRPr lang="pt-BR" sz="1600" dirty="0" smtClean="0"/>
          </a:p>
          <a:p>
            <a:pPr marL="0" indent="0">
              <a:buNone/>
            </a:pPr>
            <a:endParaRPr lang="pt-BR" sz="1600" dirty="0" smtClean="0"/>
          </a:p>
          <a:p>
            <a:pPr marL="0" indent="0">
              <a:buNone/>
            </a:pPr>
            <a:r>
              <a:rPr lang="pt-BR" sz="1600" dirty="0" smtClean="0"/>
              <a:t>Prazo de retorno de investimento =   </a:t>
            </a:r>
            <a:r>
              <a:rPr lang="pt-BR" sz="1600" u="sng" dirty="0" smtClean="0"/>
              <a:t>Investimento total </a:t>
            </a:r>
          </a:p>
          <a:p>
            <a:pPr marL="0" indent="0">
              <a:buNone/>
            </a:pPr>
            <a:r>
              <a:rPr lang="pt-BR" sz="1600" dirty="0"/>
              <a:t>	</a:t>
            </a:r>
            <a:r>
              <a:rPr lang="pt-BR" sz="1600" dirty="0" smtClean="0"/>
              <a:t>			Lucro líquido</a:t>
            </a:r>
          </a:p>
          <a:p>
            <a:pPr marL="0" indent="0">
              <a:buNone/>
            </a:pPr>
            <a:endParaRPr lang="pt-BR" sz="1600" dirty="0" smtClean="0"/>
          </a:p>
          <a:p>
            <a:pPr marL="0" indent="0">
              <a:buNone/>
            </a:pPr>
            <a:endParaRPr lang="pt-BR" sz="1600" dirty="0"/>
          </a:p>
        </p:txBody>
      </p:sp>
      <p:sp>
        <p:nvSpPr>
          <p:cNvPr id="4" name="Rectangle 3"/>
          <p:cNvSpPr/>
          <p:nvPr/>
        </p:nvSpPr>
        <p:spPr>
          <a:xfrm>
            <a:off x="457200" y="2810222"/>
            <a:ext cx="5963149" cy="9406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11</a:t>
            </a:r>
            <a:endParaRPr lang="pt-BR" dirty="0">
              <a:solidFill>
                <a:srgbClr val="EEECE1"/>
              </a:solidFill>
            </a:endParaRPr>
          </a:p>
        </p:txBody>
      </p:sp>
    </p:spTree>
    <p:extLst>
      <p:ext uri="{BB962C8B-B14F-4D97-AF65-F5344CB8AC3E}">
        <p14:creationId xmlns:p14="http://schemas.microsoft.com/office/powerpoint/2010/main" val="1222477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Encerramento</a:t>
            </a:r>
            <a:endParaRPr lang="en-US" dirty="0"/>
          </a:p>
        </p:txBody>
      </p:sp>
      <p:sp>
        <p:nvSpPr>
          <p:cNvPr id="3" name="Content Placeholder 2"/>
          <p:cNvSpPr>
            <a:spLocks noGrp="1"/>
          </p:cNvSpPr>
          <p:nvPr>
            <p:ph idx="1"/>
          </p:nvPr>
        </p:nvSpPr>
        <p:spPr>
          <a:xfrm>
            <a:off x="457200" y="1825514"/>
            <a:ext cx="4274839" cy="4651486"/>
          </a:xfrm>
        </p:spPr>
        <p:txBody>
          <a:bodyPr>
            <a:normAutofit/>
          </a:bodyPr>
          <a:lstStyle/>
          <a:p>
            <a:pPr marL="0" indent="0">
              <a:buNone/>
            </a:pPr>
            <a:r>
              <a:rPr lang="pt-BR" sz="1800" dirty="0" smtClean="0"/>
              <a:t>Agora que você já conheceu como calcular diversos índices para a sua empresa, poderá analisar com segurança se o negócio que você está idealizando é viável ou não. </a:t>
            </a:r>
            <a:endParaRPr lang="pt-BR" sz="1800" dirty="0"/>
          </a:p>
        </p:txBody>
      </p:sp>
      <p:sp>
        <p:nvSpPr>
          <p:cNvPr id="4" name="Rectangle 3"/>
          <p:cNvSpPr/>
          <p:nvPr/>
        </p:nvSpPr>
        <p:spPr>
          <a:xfrm>
            <a:off x="5059800" y="1825514"/>
            <a:ext cx="3328816" cy="3489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Potencial</a:t>
            </a:r>
            <a:r>
              <a:rPr lang="en-US" sz="1400" dirty="0" smtClean="0">
                <a:solidFill>
                  <a:schemeClr val="bg1"/>
                </a:solidFill>
              </a:rPr>
              <a:t> </a:t>
            </a:r>
            <a:r>
              <a:rPr lang="en-US" sz="1400" dirty="0" err="1" smtClean="0">
                <a:solidFill>
                  <a:schemeClr val="bg1"/>
                </a:solidFill>
              </a:rPr>
              <a:t>empreendedor</a:t>
            </a:r>
            <a:r>
              <a:rPr lang="en-US" sz="1400" dirty="0" smtClean="0">
                <a:solidFill>
                  <a:schemeClr val="bg1"/>
                </a:solidFill>
              </a:rPr>
              <a:t> </a:t>
            </a:r>
            <a:r>
              <a:rPr lang="en-US" sz="1400" dirty="0" err="1" smtClean="0">
                <a:solidFill>
                  <a:schemeClr val="bg1"/>
                </a:solidFill>
              </a:rPr>
              <a:t>em</a:t>
            </a:r>
            <a:r>
              <a:rPr lang="en-US" sz="1400" dirty="0" smtClean="0">
                <a:solidFill>
                  <a:schemeClr val="bg1"/>
                </a:solidFill>
              </a:rPr>
              <a:t> </a:t>
            </a:r>
            <a:r>
              <a:rPr lang="en-US" sz="1400" dirty="0" err="1" smtClean="0">
                <a:solidFill>
                  <a:schemeClr val="bg1"/>
                </a:solidFill>
              </a:rPr>
              <a:t>uma</a:t>
            </a:r>
            <a:r>
              <a:rPr lang="en-US" sz="1400" dirty="0" smtClean="0">
                <a:solidFill>
                  <a:schemeClr val="bg1"/>
                </a:solidFill>
              </a:rPr>
              <a:t> mesa, </a:t>
            </a:r>
            <a:r>
              <a:rPr lang="en-US" sz="1400" dirty="0" err="1" smtClean="0">
                <a:solidFill>
                  <a:schemeClr val="bg1"/>
                </a:solidFill>
              </a:rPr>
              <a:t>fazendo</a:t>
            </a:r>
            <a:r>
              <a:rPr lang="en-US" sz="1400" dirty="0" smtClean="0">
                <a:solidFill>
                  <a:schemeClr val="bg1"/>
                </a:solidFill>
              </a:rPr>
              <a:t> </a:t>
            </a:r>
            <a:r>
              <a:rPr lang="en-US" sz="1400" dirty="0" err="1" smtClean="0">
                <a:solidFill>
                  <a:schemeClr val="bg1"/>
                </a:solidFill>
              </a:rPr>
              <a:t>cálculos</a:t>
            </a:r>
            <a:r>
              <a:rPr lang="en-US" sz="1400" dirty="0" smtClean="0">
                <a:solidFill>
                  <a:schemeClr val="bg1"/>
                </a:solidFill>
              </a:rPr>
              <a:t> e </a:t>
            </a:r>
            <a:r>
              <a:rPr lang="en-US" sz="1400" dirty="0" err="1" smtClean="0">
                <a:solidFill>
                  <a:schemeClr val="bg1"/>
                </a:solidFill>
              </a:rPr>
              <a:t>imaginando</a:t>
            </a:r>
            <a:r>
              <a:rPr lang="en-US" sz="1400" dirty="0" smtClean="0">
                <a:solidFill>
                  <a:schemeClr val="bg1"/>
                </a:solidFill>
              </a:rPr>
              <a:t> a </a:t>
            </a:r>
            <a:r>
              <a:rPr lang="en-US" sz="1400" dirty="0" err="1" smtClean="0">
                <a:solidFill>
                  <a:schemeClr val="bg1"/>
                </a:solidFill>
              </a:rPr>
              <a:t>sua</a:t>
            </a:r>
            <a:r>
              <a:rPr lang="en-US" sz="1400" dirty="0" smtClean="0">
                <a:solidFill>
                  <a:schemeClr val="bg1"/>
                </a:solidFill>
              </a:rPr>
              <a:t> </a:t>
            </a:r>
            <a:r>
              <a:rPr lang="en-US" sz="1400" dirty="0" err="1" smtClean="0">
                <a:solidFill>
                  <a:schemeClr val="bg1"/>
                </a:solidFill>
              </a:rPr>
              <a:t>futura</a:t>
            </a:r>
            <a:r>
              <a:rPr lang="en-US" sz="1400" dirty="0" smtClean="0">
                <a:solidFill>
                  <a:schemeClr val="bg1"/>
                </a:solidFill>
              </a:rPr>
              <a:t> </a:t>
            </a:r>
            <a:r>
              <a:rPr lang="en-US" sz="1400" dirty="0" err="1" smtClean="0">
                <a:solidFill>
                  <a:schemeClr val="bg1"/>
                </a:solidFill>
              </a:rPr>
              <a:t>empresa</a:t>
            </a:r>
            <a:r>
              <a:rPr lang="en-US" sz="1400" dirty="0" smtClean="0">
                <a:solidFill>
                  <a:schemeClr val="bg1"/>
                </a:solidFill>
              </a:rPr>
              <a:t>.</a:t>
            </a:r>
          </a:p>
          <a:p>
            <a:pPr algn="ctr"/>
            <a:r>
              <a:rPr lang="en-US" sz="1400" dirty="0" smtClean="0">
                <a:solidFill>
                  <a:schemeClr val="bg1"/>
                </a:solidFill>
              </a:rPr>
              <a:t>15x18cm</a:t>
            </a:r>
            <a:endParaRPr lang="en-US" sz="1400" dirty="0">
              <a:solidFill>
                <a:schemeClr val="bg1"/>
              </a:solidFill>
            </a:endParaRPr>
          </a:p>
        </p:txBody>
      </p:sp>
      <p:sp>
        <p:nvSpPr>
          <p:cNvPr id="5"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7: </a:t>
            </a:r>
            <a:r>
              <a:rPr lang="pt-BR" dirty="0" smtClean="0">
                <a:solidFill>
                  <a:srgbClr val="EEECE1"/>
                </a:solidFill>
              </a:rPr>
              <a:t>Tela 12</a:t>
            </a:r>
            <a:endParaRPr lang="pt-BR" dirty="0">
              <a:solidFill>
                <a:srgbClr val="EEECE1"/>
              </a:solidFill>
            </a:endParaRPr>
          </a:p>
        </p:txBody>
      </p:sp>
    </p:spTree>
    <p:extLst>
      <p:ext uri="{BB962C8B-B14F-4D97-AF65-F5344CB8AC3E}">
        <p14:creationId xmlns:p14="http://schemas.microsoft.com/office/powerpoint/2010/main" val="398573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As metas da empresa</a:t>
            </a:r>
            <a:endParaRPr lang="en-US" sz="3200" dirty="0"/>
          </a:p>
        </p:txBody>
      </p:sp>
      <p:sp>
        <p:nvSpPr>
          <p:cNvPr id="3" name="Content Placeholder 2"/>
          <p:cNvSpPr>
            <a:spLocks noGrp="1"/>
          </p:cNvSpPr>
          <p:nvPr>
            <p:ph idx="1"/>
          </p:nvPr>
        </p:nvSpPr>
        <p:spPr/>
        <p:txBody>
          <a:bodyPr>
            <a:normAutofit/>
          </a:bodyPr>
          <a:lstStyle/>
          <a:p>
            <a:pPr marL="0" indent="0">
              <a:buNone/>
            </a:pPr>
            <a:r>
              <a:rPr lang="pt-BR" sz="1800" dirty="0" smtClean="0"/>
              <a:t>Toda empresa existe para um determinado propósito ou objetivo. Você será responsável por combinar e utilizar os recursos que possui para garantir que sua empresa alcance seus propósitos. </a:t>
            </a:r>
          </a:p>
          <a:p>
            <a:pPr marL="0" indent="0">
              <a:buNone/>
            </a:pPr>
            <a:endParaRPr lang="pt-BR" sz="1800" dirty="0" smtClean="0"/>
          </a:p>
          <a:p>
            <a:pPr marL="0" indent="0">
              <a:buNone/>
            </a:pPr>
            <a:r>
              <a:rPr lang="pt-BR" sz="1800" dirty="0" smtClean="0"/>
              <a:t>Você, administrador do seu negócio, é o responsável por fazer a empresa caminhar em direção a seus objetivos e metas e faz isto designando atividades que seus colaboradores deverão realizar. </a:t>
            </a:r>
          </a:p>
          <a:p>
            <a:pPr marL="0" indent="0">
              <a:buNone/>
            </a:pPr>
            <a:endParaRPr lang="pt-BR" sz="1800" dirty="0" smtClean="0"/>
          </a:p>
          <a:p>
            <a:pPr marL="0" indent="0">
              <a:buNone/>
            </a:pPr>
            <a:r>
              <a:rPr lang="pt-BR" sz="1800" b="1" dirty="0" smtClean="0">
                <a:solidFill>
                  <a:srgbClr val="1F497D"/>
                </a:solidFill>
              </a:rPr>
              <a:t>Não existe ideia mais importante na administração do que a dos objetivos. Não há sentido em administrar se não existirem as metas. </a:t>
            </a:r>
          </a:p>
          <a:p>
            <a:pPr marL="0" indent="0">
              <a:buNone/>
            </a:pPr>
            <a:endParaRPr lang="pt-BR" sz="1800" dirty="0" smtClean="0"/>
          </a:p>
          <a:p>
            <a:pPr marL="0" indent="0">
              <a:buNone/>
            </a:pPr>
            <a:r>
              <a:rPr lang="pt-BR" sz="1800" dirty="0" smtClean="0"/>
              <a:t>Sendo assim, administração pode ser entendida como o processo que permite alcançar as metas da sua empresa, utilizando para isto as pessoas e outros recursos da empresa. </a:t>
            </a:r>
          </a:p>
          <a:p>
            <a:pPr marL="0" indent="0">
              <a:buNone/>
            </a:pPr>
            <a:endParaRPr lang="pt-BR" sz="1800" dirty="0" smtClean="0"/>
          </a:p>
          <a:p>
            <a:pPr marL="0" indent="0">
              <a:buNone/>
            </a:pPr>
            <a:endParaRPr lang="pt-BR" sz="1800" dirty="0"/>
          </a:p>
        </p:txBody>
      </p:sp>
      <p:sp>
        <p:nvSpPr>
          <p:cNvPr id="4" name="Content Placeholder 2"/>
          <p:cNvSpPr txBox="1">
            <a:spLocks/>
          </p:cNvSpPr>
          <p:nvPr/>
        </p:nvSpPr>
        <p:spPr>
          <a:xfrm>
            <a:off x="457200" y="7516"/>
            <a:ext cx="8229600" cy="351433"/>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pt-BR" dirty="0" smtClean="0">
                <a:solidFill>
                  <a:schemeClr val="bg1"/>
                </a:solidFill>
              </a:rPr>
              <a:t>Parada 1: </a:t>
            </a:r>
            <a:r>
              <a:rPr lang="pt-BR" dirty="0" smtClean="0">
                <a:solidFill>
                  <a:srgbClr val="EEECE1"/>
                </a:solidFill>
              </a:rPr>
              <a:t>Tela 4</a:t>
            </a:r>
            <a:endParaRPr lang="pt-BR" dirty="0">
              <a:solidFill>
                <a:srgbClr val="EEECE1"/>
              </a:solidFill>
            </a:endParaRPr>
          </a:p>
        </p:txBody>
      </p:sp>
    </p:spTree>
    <p:extLst>
      <p:ext uri="{BB962C8B-B14F-4D97-AF65-F5344CB8AC3E}">
        <p14:creationId xmlns:p14="http://schemas.microsoft.com/office/powerpoint/2010/main" val="830387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2534</TotalTime>
  <Words>8009</Words>
  <Application>Microsoft Macintosh PowerPoint</Application>
  <PresentationFormat>On-screen Show (4:3)</PresentationFormat>
  <Paragraphs>904</Paragraphs>
  <Slides>83</Slides>
  <Notes>22</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Clarity</vt:lpstr>
      <vt:lpstr>Trilhas de autoatendimento</vt:lpstr>
      <vt:lpstr>Trilha: Organização e administração</vt:lpstr>
      <vt:lpstr>Você está no Centro Empresarial.</vt:lpstr>
      <vt:lpstr>Organização e Administração</vt:lpstr>
      <vt:lpstr>Parada 1: Administração</vt:lpstr>
      <vt:lpstr>Administração</vt:lpstr>
      <vt:lpstr>A importância da administração de uma empresa</vt:lpstr>
      <vt:lpstr>O Papel do administrador</vt:lpstr>
      <vt:lpstr>As metas da empresa</vt:lpstr>
      <vt:lpstr>Um empreendedor, vários papéis</vt:lpstr>
      <vt:lpstr>As funções do administrador</vt:lpstr>
      <vt:lpstr>Recursos que precisam ser administrados</vt:lpstr>
      <vt:lpstr>Recursos que precisam ser administrados</vt:lpstr>
      <vt:lpstr>Recursos que precisam ser administrados</vt:lpstr>
      <vt:lpstr>Recursos que precisam ser administrados</vt:lpstr>
      <vt:lpstr>Eficácia e eficiência</vt:lpstr>
      <vt:lpstr>Eficácia e eficiência</vt:lpstr>
      <vt:lpstr>Encerramento</vt:lpstr>
      <vt:lpstr>Parada 2: GESTÃO FINANCEIRA</vt:lpstr>
      <vt:lpstr>Gestão Financeira</vt:lpstr>
      <vt:lpstr>Além do pagar e receber</vt:lpstr>
      <vt:lpstr>A importância da Gestão Financeira</vt:lpstr>
      <vt:lpstr>Decisões empresariais refletem nas finanças</vt:lpstr>
      <vt:lpstr>Previsão de problemas futuros</vt:lpstr>
      <vt:lpstr>Decisões no dia-a-dia</vt:lpstr>
      <vt:lpstr>Decisões no dia-a-dia</vt:lpstr>
      <vt:lpstr>Os números estão do seu lado</vt:lpstr>
      <vt:lpstr>Encerramento</vt:lpstr>
      <vt:lpstr>Parada 3: controles financeiros básicos</vt:lpstr>
      <vt:lpstr>Controles financeiros básicos</vt:lpstr>
      <vt:lpstr>Informações na hora da decisão</vt:lpstr>
      <vt:lpstr>Fluxo de informações financeiras</vt:lpstr>
      <vt:lpstr>Controles financeiros essenciais</vt:lpstr>
      <vt:lpstr>Os controles financeiros</vt:lpstr>
      <vt:lpstr>Os controles financeiros</vt:lpstr>
      <vt:lpstr>Os controles financeiros</vt:lpstr>
      <vt:lpstr>Os controles financeiros</vt:lpstr>
      <vt:lpstr>Os controles financeiros</vt:lpstr>
      <vt:lpstr>Os controles financeiros</vt:lpstr>
      <vt:lpstr>Os controles financeiros</vt:lpstr>
      <vt:lpstr>Do controle ao Capital de Giro</vt:lpstr>
      <vt:lpstr>Parada 4: capital de giro</vt:lpstr>
      <vt:lpstr>Capital de Giro</vt:lpstr>
      <vt:lpstr>Conceito</vt:lpstr>
      <vt:lpstr>Capital de Giro na prática</vt:lpstr>
      <vt:lpstr>Dicas sobre Capital de Giro</vt:lpstr>
      <vt:lpstr>A busca pelo crédito</vt:lpstr>
      <vt:lpstr>Necessidade de Capital de Giro</vt:lpstr>
      <vt:lpstr>Parada 5: necessidade de capital de giro</vt:lpstr>
      <vt:lpstr>Necessidade de Capital de Giro</vt:lpstr>
      <vt:lpstr>Conceito</vt:lpstr>
      <vt:lpstr>Dados necessários</vt:lpstr>
      <vt:lpstr>Organização das informações</vt:lpstr>
      <vt:lpstr>Análise</vt:lpstr>
      <vt:lpstr>Para cada negócio, informações diferentes </vt:lpstr>
      <vt:lpstr>Reflexos na Necessidade de Capital de Giro - NCG </vt:lpstr>
      <vt:lpstr>Reflexos na Necessidade de Capital de Giro - NCG </vt:lpstr>
      <vt:lpstr>Encerramento</vt:lpstr>
      <vt:lpstr>Parada 6: Fluxo de caixa</vt:lpstr>
      <vt:lpstr>Fluxo de caixa</vt:lpstr>
      <vt:lpstr>Conceito</vt:lpstr>
      <vt:lpstr>Fluxo de caixa básico</vt:lpstr>
      <vt:lpstr>Fluxo de caixa básico</vt:lpstr>
      <vt:lpstr>Objetivos do Fluxo de Caixa</vt:lpstr>
      <vt:lpstr>Exemplo de Fluxo de Caixa</vt:lpstr>
      <vt:lpstr>Preparação do seu Fluxo de Caixa</vt:lpstr>
      <vt:lpstr>Encerramento</vt:lpstr>
      <vt:lpstr>Parada 7: apuração de resultados</vt:lpstr>
      <vt:lpstr>Apuração de resultados</vt:lpstr>
      <vt:lpstr>Conceito de apuração de resultados</vt:lpstr>
      <vt:lpstr>Modelo de Demonstrativo de Resultados</vt:lpstr>
      <vt:lpstr>Monte o seu DRE</vt:lpstr>
      <vt:lpstr>Indicadores financeiros</vt:lpstr>
      <vt:lpstr>Lucratividade</vt:lpstr>
      <vt:lpstr>Rentabilidade</vt:lpstr>
      <vt:lpstr>Ponto de equilíbrio</vt:lpstr>
      <vt:lpstr>Conceitos do Ponto de Equilíbrio</vt:lpstr>
      <vt:lpstr>Conceitos do Ponto de Equilíbrio</vt:lpstr>
      <vt:lpstr>Conceitos do Ponto de Equilíbrio</vt:lpstr>
      <vt:lpstr>Cálculos do Ponto de Equilíbrio</vt:lpstr>
      <vt:lpstr>Cálculos do Ponto de Equilíbrio</vt:lpstr>
      <vt:lpstr>Prazo de Retorno de Investimento</vt:lpstr>
      <vt:lpstr>Encerramento</vt:lpstr>
    </vt:vector>
  </TitlesOfParts>
  <Company>IEA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Trilhas de autoatendimento</dc:title>
  <dc:creator>Bruna Ferencz</dc:creator>
  <cp:lastModifiedBy>Bruna Ferencz</cp:lastModifiedBy>
  <cp:revision>174</cp:revision>
  <dcterms:created xsi:type="dcterms:W3CDTF">2013-08-14T14:36:41Z</dcterms:created>
  <dcterms:modified xsi:type="dcterms:W3CDTF">2013-09-19T21:00:17Z</dcterms:modified>
</cp:coreProperties>
</file>